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63" r:id="rId2"/>
    <p:sldId id="266" r:id="rId3"/>
    <p:sldId id="258" r:id="rId4"/>
    <p:sldId id="265" r:id="rId5"/>
    <p:sldId id="280" r:id="rId6"/>
    <p:sldId id="281" r:id="rId7"/>
    <p:sldId id="267" r:id="rId8"/>
    <p:sldId id="268" r:id="rId9"/>
    <p:sldId id="269" r:id="rId10"/>
    <p:sldId id="270" r:id="rId11"/>
    <p:sldId id="271" r:id="rId12"/>
    <p:sldId id="272" r:id="rId13"/>
    <p:sldId id="273" r:id="rId14"/>
    <p:sldId id="274" r:id="rId15"/>
    <p:sldId id="278" r:id="rId16"/>
    <p:sldId id="275" r:id="rId17"/>
    <p:sldId id="276" r:id="rId18"/>
    <p:sldId id="279" r:id="rId19"/>
    <p:sldId id="277" r:id="rId20"/>
    <p:sldId id="26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41C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6FC03E-3459-4800-A85C-5CB15422BD4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F7848C1-1FC9-4B35-BCE1-7A185B1298BB}">
      <dgm:prSet phldrT="[Text]"/>
      <dgm:spPr/>
      <dgm:t>
        <a:bodyPr/>
        <a:lstStyle/>
        <a:p>
          <a:r>
            <a:rPr lang="ar-IQ" dirty="0" smtClean="0"/>
            <a:t>الارومة الليفية</a:t>
          </a:r>
          <a:endParaRPr lang="en-US" dirty="0"/>
        </a:p>
      </dgm:t>
    </dgm:pt>
    <dgm:pt modelId="{9E67EA34-7089-4647-845F-8F8CF731C1A4}" type="parTrans" cxnId="{625E0AED-E209-4D0A-B545-B1260520379C}">
      <dgm:prSet/>
      <dgm:spPr/>
      <dgm:t>
        <a:bodyPr/>
        <a:lstStyle/>
        <a:p>
          <a:endParaRPr lang="en-US"/>
        </a:p>
      </dgm:t>
    </dgm:pt>
    <dgm:pt modelId="{0A8DA03C-548A-4848-BADC-B1D855EA9EC5}" type="sibTrans" cxnId="{625E0AED-E209-4D0A-B545-B1260520379C}">
      <dgm:prSet/>
      <dgm:spPr/>
      <dgm:t>
        <a:bodyPr/>
        <a:lstStyle/>
        <a:p>
          <a:endParaRPr lang="en-US"/>
        </a:p>
      </dgm:t>
    </dgm:pt>
    <dgm:pt modelId="{C946009D-10FB-41C3-B0C5-9326118D178C}">
      <dgm:prSet phldrT="[Text]"/>
      <dgm:spPr/>
      <dgm:t>
        <a:bodyPr/>
        <a:lstStyle/>
        <a:p>
          <a:r>
            <a:rPr lang="ar-IQ" dirty="0" smtClean="0"/>
            <a:t>خلية النسيج المتوسط </a:t>
          </a:r>
          <a:endParaRPr lang="en-US" dirty="0"/>
        </a:p>
      </dgm:t>
    </dgm:pt>
    <dgm:pt modelId="{CE2A1488-D591-459C-B0D1-25396C7CD0F2}" type="parTrans" cxnId="{7CD1946A-BB84-42D3-8DAF-7CF81767CB6A}">
      <dgm:prSet/>
      <dgm:spPr/>
      <dgm:t>
        <a:bodyPr/>
        <a:lstStyle/>
        <a:p>
          <a:endParaRPr lang="en-US"/>
        </a:p>
      </dgm:t>
    </dgm:pt>
    <dgm:pt modelId="{50731618-0BDF-47BC-B3B9-8A3B2ED53362}" type="sibTrans" cxnId="{7CD1946A-BB84-42D3-8DAF-7CF81767CB6A}">
      <dgm:prSet/>
      <dgm:spPr/>
      <dgm:t>
        <a:bodyPr/>
        <a:lstStyle/>
        <a:p>
          <a:endParaRPr lang="en-US"/>
        </a:p>
      </dgm:t>
    </dgm:pt>
    <dgm:pt modelId="{F2991450-F10B-47A9-894E-6BB826212FE5}">
      <dgm:prSet phldrT="[Text]"/>
      <dgm:spPr/>
      <dgm:t>
        <a:bodyPr/>
        <a:lstStyle/>
        <a:p>
          <a:r>
            <a:rPr lang="ar-IQ" dirty="0" smtClean="0"/>
            <a:t>البلعم الكبري</a:t>
          </a:r>
          <a:endParaRPr lang="en-US" dirty="0"/>
        </a:p>
      </dgm:t>
    </dgm:pt>
    <dgm:pt modelId="{7631DC7C-2ACF-47C9-BC53-A488D9D6B990}" type="parTrans" cxnId="{7646E34C-554F-47ED-A685-75F15BA042B6}">
      <dgm:prSet/>
      <dgm:spPr/>
      <dgm:t>
        <a:bodyPr/>
        <a:lstStyle/>
        <a:p>
          <a:endParaRPr lang="en-US"/>
        </a:p>
      </dgm:t>
    </dgm:pt>
    <dgm:pt modelId="{0D5C9F6D-2FEA-4027-9C56-F6CCF64CF705}" type="sibTrans" cxnId="{7646E34C-554F-47ED-A685-75F15BA042B6}">
      <dgm:prSet/>
      <dgm:spPr/>
      <dgm:t>
        <a:bodyPr/>
        <a:lstStyle/>
        <a:p>
          <a:endParaRPr lang="en-US"/>
        </a:p>
      </dgm:t>
    </dgm:pt>
    <dgm:pt modelId="{DEF4BD01-82F0-4E9C-BE95-384C8B2917B0}" type="pres">
      <dgm:prSet presAssocID="{0E6FC03E-3459-4800-A85C-5CB15422BD4F}" presName="linear" presStyleCnt="0">
        <dgm:presLayoutVars>
          <dgm:dir/>
          <dgm:animLvl val="lvl"/>
          <dgm:resizeHandles val="exact"/>
        </dgm:presLayoutVars>
      </dgm:prSet>
      <dgm:spPr/>
      <dgm:t>
        <a:bodyPr/>
        <a:lstStyle/>
        <a:p>
          <a:endParaRPr lang="en-US"/>
        </a:p>
      </dgm:t>
    </dgm:pt>
    <dgm:pt modelId="{E03EE927-5A0F-4DCA-8C2B-6BB381138EC4}" type="pres">
      <dgm:prSet presAssocID="{BF7848C1-1FC9-4B35-BCE1-7A185B1298BB}" presName="parentLin" presStyleCnt="0"/>
      <dgm:spPr/>
    </dgm:pt>
    <dgm:pt modelId="{8154C049-F141-4CD3-9D2A-2594E576B7DF}" type="pres">
      <dgm:prSet presAssocID="{BF7848C1-1FC9-4B35-BCE1-7A185B1298BB}" presName="parentLeftMargin" presStyleLbl="node1" presStyleIdx="0" presStyleCnt="3"/>
      <dgm:spPr/>
      <dgm:t>
        <a:bodyPr/>
        <a:lstStyle/>
        <a:p>
          <a:endParaRPr lang="en-US"/>
        </a:p>
      </dgm:t>
    </dgm:pt>
    <dgm:pt modelId="{F4E3F06D-40F2-444A-AC7E-B8D29A666798}" type="pres">
      <dgm:prSet presAssocID="{BF7848C1-1FC9-4B35-BCE1-7A185B1298BB}" presName="parentText" presStyleLbl="node1" presStyleIdx="0" presStyleCnt="3" custLinFactNeighborX="-21569" custLinFactNeighborY="-1992">
        <dgm:presLayoutVars>
          <dgm:chMax val="0"/>
          <dgm:bulletEnabled val="1"/>
        </dgm:presLayoutVars>
      </dgm:prSet>
      <dgm:spPr/>
      <dgm:t>
        <a:bodyPr/>
        <a:lstStyle/>
        <a:p>
          <a:endParaRPr lang="en-US"/>
        </a:p>
      </dgm:t>
    </dgm:pt>
    <dgm:pt modelId="{804214EE-412D-4975-BE5A-854441B04F03}" type="pres">
      <dgm:prSet presAssocID="{BF7848C1-1FC9-4B35-BCE1-7A185B1298BB}" presName="negativeSpace" presStyleCnt="0"/>
      <dgm:spPr/>
    </dgm:pt>
    <dgm:pt modelId="{4E8AB48F-8F30-4BA7-8C69-7CBDD80635F5}" type="pres">
      <dgm:prSet presAssocID="{BF7848C1-1FC9-4B35-BCE1-7A185B1298BB}" presName="childText" presStyleLbl="conFgAcc1" presStyleIdx="0" presStyleCnt="3">
        <dgm:presLayoutVars>
          <dgm:bulletEnabled val="1"/>
        </dgm:presLayoutVars>
      </dgm:prSet>
      <dgm:spPr/>
    </dgm:pt>
    <dgm:pt modelId="{3AF1B6AC-197A-4F66-8202-264CF87A4D01}" type="pres">
      <dgm:prSet presAssocID="{0A8DA03C-548A-4848-BADC-B1D855EA9EC5}" presName="spaceBetweenRectangles" presStyleCnt="0"/>
      <dgm:spPr/>
    </dgm:pt>
    <dgm:pt modelId="{2936FD7B-B89E-4CF0-AE59-4441FBDAD26F}" type="pres">
      <dgm:prSet presAssocID="{C946009D-10FB-41C3-B0C5-9326118D178C}" presName="parentLin" presStyleCnt="0"/>
      <dgm:spPr/>
    </dgm:pt>
    <dgm:pt modelId="{20D2C28F-752D-4909-A007-6F10E658E3AF}" type="pres">
      <dgm:prSet presAssocID="{C946009D-10FB-41C3-B0C5-9326118D178C}" presName="parentLeftMargin" presStyleLbl="node1" presStyleIdx="0" presStyleCnt="3"/>
      <dgm:spPr/>
      <dgm:t>
        <a:bodyPr/>
        <a:lstStyle/>
        <a:p>
          <a:endParaRPr lang="en-US"/>
        </a:p>
      </dgm:t>
    </dgm:pt>
    <dgm:pt modelId="{C8A460F1-3010-4B40-87A5-1F432C5DD00A}" type="pres">
      <dgm:prSet presAssocID="{C946009D-10FB-41C3-B0C5-9326118D178C}" presName="parentText" presStyleLbl="node1" presStyleIdx="1" presStyleCnt="3">
        <dgm:presLayoutVars>
          <dgm:chMax val="0"/>
          <dgm:bulletEnabled val="1"/>
        </dgm:presLayoutVars>
      </dgm:prSet>
      <dgm:spPr/>
      <dgm:t>
        <a:bodyPr/>
        <a:lstStyle/>
        <a:p>
          <a:endParaRPr lang="en-US"/>
        </a:p>
      </dgm:t>
    </dgm:pt>
    <dgm:pt modelId="{7497D2C6-48F3-4F07-8D39-F41F8BF42C73}" type="pres">
      <dgm:prSet presAssocID="{C946009D-10FB-41C3-B0C5-9326118D178C}" presName="negativeSpace" presStyleCnt="0"/>
      <dgm:spPr/>
    </dgm:pt>
    <dgm:pt modelId="{A8EBFB61-CCF0-4771-A56E-6AE57509EFF1}" type="pres">
      <dgm:prSet presAssocID="{C946009D-10FB-41C3-B0C5-9326118D178C}" presName="childText" presStyleLbl="conFgAcc1" presStyleIdx="1" presStyleCnt="3">
        <dgm:presLayoutVars>
          <dgm:bulletEnabled val="1"/>
        </dgm:presLayoutVars>
      </dgm:prSet>
      <dgm:spPr/>
    </dgm:pt>
    <dgm:pt modelId="{197692F9-54BE-44F2-89D4-25C9292162B2}" type="pres">
      <dgm:prSet presAssocID="{50731618-0BDF-47BC-B3B9-8A3B2ED53362}" presName="spaceBetweenRectangles" presStyleCnt="0"/>
      <dgm:spPr/>
    </dgm:pt>
    <dgm:pt modelId="{CB3B2DB2-DB00-4C11-AD45-E6B3C1484A2D}" type="pres">
      <dgm:prSet presAssocID="{F2991450-F10B-47A9-894E-6BB826212FE5}" presName="parentLin" presStyleCnt="0"/>
      <dgm:spPr/>
    </dgm:pt>
    <dgm:pt modelId="{69F6683A-5ED0-4613-B8AD-38329A951A62}" type="pres">
      <dgm:prSet presAssocID="{F2991450-F10B-47A9-894E-6BB826212FE5}" presName="parentLeftMargin" presStyleLbl="node1" presStyleIdx="1" presStyleCnt="3"/>
      <dgm:spPr/>
      <dgm:t>
        <a:bodyPr/>
        <a:lstStyle/>
        <a:p>
          <a:endParaRPr lang="en-US"/>
        </a:p>
      </dgm:t>
    </dgm:pt>
    <dgm:pt modelId="{61C97827-C466-4214-908F-F9FFADA92FEB}" type="pres">
      <dgm:prSet presAssocID="{F2991450-F10B-47A9-894E-6BB826212FE5}" presName="parentText" presStyleLbl="node1" presStyleIdx="2" presStyleCnt="3">
        <dgm:presLayoutVars>
          <dgm:chMax val="0"/>
          <dgm:bulletEnabled val="1"/>
        </dgm:presLayoutVars>
      </dgm:prSet>
      <dgm:spPr/>
      <dgm:t>
        <a:bodyPr/>
        <a:lstStyle/>
        <a:p>
          <a:endParaRPr lang="en-US"/>
        </a:p>
      </dgm:t>
    </dgm:pt>
    <dgm:pt modelId="{F57ACC85-00EC-4DC6-B40C-84A0CBAFCA66}" type="pres">
      <dgm:prSet presAssocID="{F2991450-F10B-47A9-894E-6BB826212FE5}" presName="negativeSpace" presStyleCnt="0"/>
      <dgm:spPr/>
    </dgm:pt>
    <dgm:pt modelId="{00E9331A-A5E9-43BD-AC45-A5EF8E4FEEF9}" type="pres">
      <dgm:prSet presAssocID="{F2991450-F10B-47A9-894E-6BB826212FE5}" presName="childText" presStyleLbl="conFgAcc1" presStyleIdx="2" presStyleCnt="3">
        <dgm:presLayoutVars>
          <dgm:bulletEnabled val="1"/>
        </dgm:presLayoutVars>
      </dgm:prSet>
      <dgm:spPr/>
    </dgm:pt>
  </dgm:ptLst>
  <dgm:cxnLst>
    <dgm:cxn modelId="{D6671D86-3C12-425E-8E89-6345F5CEE99F}" type="presOf" srcId="{C946009D-10FB-41C3-B0C5-9326118D178C}" destId="{20D2C28F-752D-4909-A007-6F10E658E3AF}" srcOrd="0" destOrd="0" presId="urn:microsoft.com/office/officeart/2005/8/layout/list1"/>
    <dgm:cxn modelId="{32AEB4FB-8183-4D3F-B149-81942E01A895}" type="presOf" srcId="{F2991450-F10B-47A9-894E-6BB826212FE5}" destId="{61C97827-C466-4214-908F-F9FFADA92FEB}" srcOrd="1" destOrd="0" presId="urn:microsoft.com/office/officeart/2005/8/layout/list1"/>
    <dgm:cxn modelId="{7CD1946A-BB84-42D3-8DAF-7CF81767CB6A}" srcId="{0E6FC03E-3459-4800-A85C-5CB15422BD4F}" destId="{C946009D-10FB-41C3-B0C5-9326118D178C}" srcOrd="1" destOrd="0" parTransId="{CE2A1488-D591-459C-B0D1-25396C7CD0F2}" sibTransId="{50731618-0BDF-47BC-B3B9-8A3B2ED53362}"/>
    <dgm:cxn modelId="{FFCFE153-24F0-4D39-8200-06B030E7F80A}" type="presOf" srcId="{BF7848C1-1FC9-4B35-BCE1-7A185B1298BB}" destId="{F4E3F06D-40F2-444A-AC7E-B8D29A666798}" srcOrd="1" destOrd="0" presId="urn:microsoft.com/office/officeart/2005/8/layout/list1"/>
    <dgm:cxn modelId="{C49EB9BE-C530-4B83-94A2-2C10E2D3F0F6}" type="presOf" srcId="{C946009D-10FB-41C3-B0C5-9326118D178C}" destId="{C8A460F1-3010-4B40-87A5-1F432C5DD00A}" srcOrd="1" destOrd="0" presId="urn:microsoft.com/office/officeart/2005/8/layout/list1"/>
    <dgm:cxn modelId="{625E0AED-E209-4D0A-B545-B1260520379C}" srcId="{0E6FC03E-3459-4800-A85C-5CB15422BD4F}" destId="{BF7848C1-1FC9-4B35-BCE1-7A185B1298BB}" srcOrd="0" destOrd="0" parTransId="{9E67EA34-7089-4647-845F-8F8CF731C1A4}" sibTransId="{0A8DA03C-548A-4848-BADC-B1D855EA9EC5}"/>
    <dgm:cxn modelId="{01479CD8-9AFC-40B2-8D60-D84B31D719B1}" type="presOf" srcId="{F2991450-F10B-47A9-894E-6BB826212FE5}" destId="{69F6683A-5ED0-4613-B8AD-38329A951A62}" srcOrd="0" destOrd="0" presId="urn:microsoft.com/office/officeart/2005/8/layout/list1"/>
    <dgm:cxn modelId="{5F8C9477-EB07-4FB0-94DA-B5EC00B82FCE}" type="presOf" srcId="{0E6FC03E-3459-4800-A85C-5CB15422BD4F}" destId="{DEF4BD01-82F0-4E9C-BE95-384C8B2917B0}" srcOrd="0" destOrd="0" presId="urn:microsoft.com/office/officeart/2005/8/layout/list1"/>
    <dgm:cxn modelId="{7646E34C-554F-47ED-A685-75F15BA042B6}" srcId="{0E6FC03E-3459-4800-A85C-5CB15422BD4F}" destId="{F2991450-F10B-47A9-894E-6BB826212FE5}" srcOrd="2" destOrd="0" parTransId="{7631DC7C-2ACF-47C9-BC53-A488D9D6B990}" sibTransId="{0D5C9F6D-2FEA-4027-9C56-F6CCF64CF705}"/>
    <dgm:cxn modelId="{85888B95-8365-45F9-A11B-06F82470F91E}" type="presOf" srcId="{BF7848C1-1FC9-4B35-BCE1-7A185B1298BB}" destId="{8154C049-F141-4CD3-9D2A-2594E576B7DF}" srcOrd="0" destOrd="0" presId="urn:microsoft.com/office/officeart/2005/8/layout/list1"/>
    <dgm:cxn modelId="{92EFEF69-DC03-4EF9-B6EF-EF22AF985B1B}" type="presParOf" srcId="{DEF4BD01-82F0-4E9C-BE95-384C8B2917B0}" destId="{E03EE927-5A0F-4DCA-8C2B-6BB381138EC4}" srcOrd="0" destOrd="0" presId="urn:microsoft.com/office/officeart/2005/8/layout/list1"/>
    <dgm:cxn modelId="{CCC45119-E771-4DFE-8758-4DD602C0A426}" type="presParOf" srcId="{E03EE927-5A0F-4DCA-8C2B-6BB381138EC4}" destId="{8154C049-F141-4CD3-9D2A-2594E576B7DF}" srcOrd="0" destOrd="0" presId="urn:microsoft.com/office/officeart/2005/8/layout/list1"/>
    <dgm:cxn modelId="{53F5DD24-1DED-47B5-B7D6-2D44AD168EB6}" type="presParOf" srcId="{E03EE927-5A0F-4DCA-8C2B-6BB381138EC4}" destId="{F4E3F06D-40F2-444A-AC7E-B8D29A666798}" srcOrd="1" destOrd="0" presId="urn:microsoft.com/office/officeart/2005/8/layout/list1"/>
    <dgm:cxn modelId="{87504162-2A1D-4999-87CA-13C0C47B349F}" type="presParOf" srcId="{DEF4BD01-82F0-4E9C-BE95-384C8B2917B0}" destId="{804214EE-412D-4975-BE5A-854441B04F03}" srcOrd="1" destOrd="0" presId="urn:microsoft.com/office/officeart/2005/8/layout/list1"/>
    <dgm:cxn modelId="{6DF10342-1FBC-4F43-B8B3-980C2F2A9812}" type="presParOf" srcId="{DEF4BD01-82F0-4E9C-BE95-384C8B2917B0}" destId="{4E8AB48F-8F30-4BA7-8C69-7CBDD80635F5}" srcOrd="2" destOrd="0" presId="urn:microsoft.com/office/officeart/2005/8/layout/list1"/>
    <dgm:cxn modelId="{B717E19A-BFDB-4E45-A606-B558E9F1E7D0}" type="presParOf" srcId="{DEF4BD01-82F0-4E9C-BE95-384C8B2917B0}" destId="{3AF1B6AC-197A-4F66-8202-264CF87A4D01}" srcOrd="3" destOrd="0" presId="urn:microsoft.com/office/officeart/2005/8/layout/list1"/>
    <dgm:cxn modelId="{4363BF20-B7A8-41CF-B76B-2357B581CAD2}" type="presParOf" srcId="{DEF4BD01-82F0-4E9C-BE95-384C8B2917B0}" destId="{2936FD7B-B89E-4CF0-AE59-4441FBDAD26F}" srcOrd="4" destOrd="0" presId="urn:microsoft.com/office/officeart/2005/8/layout/list1"/>
    <dgm:cxn modelId="{3AF5981D-7800-4C64-952B-18F4A6F70B59}" type="presParOf" srcId="{2936FD7B-B89E-4CF0-AE59-4441FBDAD26F}" destId="{20D2C28F-752D-4909-A007-6F10E658E3AF}" srcOrd="0" destOrd="0" presId="urn:microsoft.com/office/officeart/2005/8/layout/list1"/>
    <dgm:cxn modelId="{541AA130-8AEC-4D55-84DA-11BCB3A2C9CE}" type="presParOf" srcId="{2936FD7B-B89E-4CF0-AE59-4441FBDAD26F}" destId="{C8A460F1-3010-4B40-87A5-1F432C5DD00A}" srcOrd="1" destOrd="0" presId="urn:microsoft.com/office/officeart/2005/8/layout/list1"/>
    <dgm:cxn modelId="{785FE147-17DD-476E-B6DC-7ACD561F50B5}" type="presParOf" srcId="{DEF4BD01-82F0-4E9C-BE95-384C8B2917B0}" destId="{7497D2C6-48F3-4F07-8D39-F41F8BF42C73}" srcOrd="5" destOrd="0" presId="urn:microsoft.com/office/officeart/2005/8/layout/list1"/>
    <dgm:cxn modelId="{24422743-8755-4CCB-ACF1-7EA6BB67F0FB}" type="presParOf" srcId="{DEF4BD01-82F0-4E9C-BE95-384C8B2917B0}" destId="{A8EBFB61-CCF0-4771-A56E-6AE57509EFF1}" srcOrd="6" destOrd="0" presId="urn:microsoft.com/office/officeart/2005/8/layout/list1"/>
    <dgm:cxn modelId="{E59B023D-3918-4860-B7B2-3010ECC38259}" type="presParOf" srcId="{DEF4BD01-82F0-4E9C-BE95-384C8B2917B0}" destId="{197692F9-54BE-44F2-89D4-25C9292162B2}" srcOrd="7" destOrd="0" presId="urn:microsoft.com/office/officeart/2005/8/layout/list1"/>
    <dgm:cxn modelId="{36C63A51-51B5-4CEA-8A89-F92DFB7685A5}" type="presParOf" srcId="{DEF4BD01-82F0-4E9C-BE95-384C8B2917B0}" destId="{CB3B2DB2-DB00-4C11-AD45-E6B3C1484A2D}" srcOrd="8" destOrd="0" presId="urn:microsoft.com/office/officeart/2005/8/layout/list1"/>
    <dgm:cxn modelId="{6AC8467C-D0A2-417D-A17A-9733083E904B}" type="presParOf" srcId="{CB3B2DB2-DB00-4C11-AD45-E6B3C1484A2D}" destId="{69F6683A-5ED0-4613-B8AD-38329A951A62}" srcOrd="0" destOrd="0" presId="urn:microsoft.com/office/officeart/2005/8/layout/list1"/>
    <dgm:cxn modelId="{EAEF859B-2B8D-4058-A3F4-C81C57A9F8A9}" type="presParOf" srcId="{CB3B2DB2-DB00-4C11-AD45-E6B3C1484A2D}" destId="{61C97827-C466-4214-908F-F9FFADA92FEB}" srcOrd="1" destOrd="0" presId="urn:microsoft.com/office/officeart/2005/8/layout/list1"/>
    <dgm:cxn modelId="{3986FBD1-237C-488B-A08B-FEE1AA61C6ED}" type="presParOf" srcId="{DEF4BD01-82F0-4E9C-BE95-384C8B2917B0}" destId="{F57ACC85-00EC-4DC6-B40C-84A0CBAFCA66}" srcOrd="9" destOrd="0" presId="urn:microsoft.com/office/officeart/2005/8/layout/list1"/>
    <dgm:cxn modelId="{6B2D1DB7-FC2C-4AF9-B258-8BC01C00C27D}" type="presParOf" srcId="{DEF4BD01-82F0-4E9C-BE95-384C8B2917B0}" destId="{00E9331A-A5E9-43BD-AC45-A5EF8E4FEEF9}" srcOrd="10" destOrd="0" presId="urn:microsoft.com/office/officeart/2005/8/layout/list1"/>
  </dgm:cxnLst>
  <dgm:bg/>
  <dgm:whole/>
</dgm:dataModel>
</file>

<file path=ppt/diagrams/data2.xml><?xml version="1.0" encoding="utf-8"?>
<dgm:dataModel xmlns:dgm="http://schemas.openxmlformats.org/drawingml/2006/diagram" xmlns:a="http://schemas.openxmlformats.org/drawingml/2006/main">
  <dgm:ptLst>
    <dgm:pt modelId="{58C958CA-C616-4928-9892-BF26C61F851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174A9B68-8F8C-42D4-AD2D-1EC7F5D13081}">
      <dgm:prSet phldrT="[Text]"/>
      <dgm:spPr/>
      <dgm:t>
        <a:bodyPr/>
        <a:lstStyle/>
        <a:p>
          <a:r>
            <a:rPr lang="ar-IQ" dirty="0" smtClean="0"/>
            <a:t>الخلية البدينة</a:t>
          </a:r>
          <a:endParaRPr lang="en-US" dirty="0"/>
        </a:p>
      </dgm:t>
    </dgm:pt>
    <dgm:pt modelId="{E2F941B3-0A73-452B-A1FD-D18A5F89EC37}" type="parTrans" cxnId="{545C341A-9E00-405F-A368-AB734771BD58}">
      <dgm:prSet/>
      <dgm:spPr/>
      <dgm:t>
        <a:bodyPr/>
        <a:lstStyle/>
        <a:p>
          <a:endParaRPr lang="en-US"/>
        </a:p>
      </dgm:t>
    </dgm:pt>
    <dgm:pt modelId="{5ED26A43-B131-417D-8A4D-745C513F5CA6}" type="sibTrans" cxnId="{545C341A-9E00-405F-A368-AB734771BD58}">
      <dgm:prSet/>
      <dgm:spPr/>
      <dgm:t>
        <a:bodyPr/>
        <a:lstStyle/>
        <a:p>
          <a:endParaRPr lang="en-US"/>
        </a:p>
      </dgm:t>
    </dgm:pt>
    <dgm:pt modelId="{463E11D1-6638-4C66-97D9-FE6DD10795B9}">
      <dgm:prSet phldrT="[Text]"/>
      <dgm:spPr/>
      <dgm:t>
        <a:bodyPr/>
        <a:lstStyle/>
        <a:p>
          <a:r>
            <a:rPr lang="ar-IQ" dirty="0" smtClean="0"/>
            <a:t>الخلية البلازمية </a:t>
          </a:r>
        </a:p>
        <a:p>
          <a:r>
            <a:rPr lang="ar-IQ" dirty="0" smtClean="0"/>
            <a:t>الخلية الدهنية </a:t>
          </a:r>
        </a:p>
        <a:p>
          <a:r>
            <a:rPr lang="ar-IQ" dirty="0" smtClean="0"/>
            <a:t>الخلية السبكية </a:t>
          </a:r>
          <a:endParaRPr lang="en-US" dirty="0"/>
        </a:p>
      </dgm:t>
    </dgm:pt>
    <dgm:pt modelId="{FF30A37C-19BE-4DE7-9C0E-6C485154B990}" type="parTrans" cxnId="{91A4A61D-FEF4-448E-9660-D25223813DB9}">
      <dgm:prSet/>
      <dgm:spPr/>
      <dgm:t>
        <a:bodyPr/>
        <a:lstStyle/>
        <a:p>
          <a:endParaRPr lang="en-US"/>
        </a:p>
      </dgm:t>
    </dgm:pt>
    <dgm:pt modelId="{98D1F25C-1709-437E-A9B5-DD4E9984A606}" type="sibTrans" cxnId="{91A4A61D-FEF4-448E-9660-D25223813DB9}">
      <dgm:prSet/>
      <dgm:spPr/>
      <dgm:t>
        <a:bodyPr/>
        <a:lstStyle/>
        <a:p>
          <a:endParaRPr lang="en-US"/>
        </a:p>
      </dgm:t>
    </dgm:pt>
    <dgm:pt modelId="{57ECC313-E289-4D8C-8173-A954B7CF3AD8}">
      <dgm:prSet phldrT="[Text]"/>
      <dgm:spPr/>
      <dgm:t>
        <a:bodyPr/>
        <a:lstStyle/>
        <a:p>
          <a:r>
            <a:rPr lang="ar-IQ" dirty="0" smtClean="0"/>
            <a:t>كريات الدم البيض</a:t>
          </a:r>
        </a:p>
        <a:p>
          <a:r>
            <a:rPr lang="ar-IQ" dirty="0" smtClean="0"/>
            <a:t>الخلية العظمية</a:t>
          </a:r>
        </a:p>
        <a:p>
          <a:r>
            <a:rPr lang="ar-IQ" dirty="0" smtClean="0"/>
            <a:t>الحلية الغضروفية  </a:t>
          </a:r>
        </a:p>
        <a:p>
          <a:endParaRPr lang="en-US" dirty="0"/>
        </a:p>
      </dgm:t>
    </dgm:pt>
    <dgm:pt modelId="{37C39EFD-7149-43EF-9161-C269B6D29061}" type="parTrans" cxnId="{47AC6734-94BB-409C-85F3-5CCE69C46C08}">
      <dgm:prSet/>
      <dgm:spPr/>
      <dgm:t>
        <a:bodyPr/>
        <a:lstStyle/>
        <a:p>
          <a:endParaRPr lang="en-US"/>
        </a:p>
      </dgm:t>
    </dgm:pt>
    <dgm:pt modelId="{C7945DFA-0899-4D7F-B1DE-AE81E3B81E2F}" type="sibTrans" cxnId="{47AC6734-94BB-409C-85F3-5CCE69C46C08}">
      <dgm:prSet/>
      <dgm:spPr/>
      <dgm:t>
        <a:bodyPr/>
        <a:lstStyle/>
        <a:p>
          <a:endParaRPr lang="en-US"/>
        </a:p>
      </dgm:t>
    </dgm:pt>
    <dgm:pt modelId="{C8D3F48D-F584-4DB0-832B-E1F4EC978EDC}" type="pres">
      <dgm:prSet presAssocID="{58C958CA-C616-4928-9892-BF26C61F851E}" presName="linear" presStyleCnt="0">
        <dgm:presLayoutVars>
          <dgm:dir/>
          <dgm:animLvl val="lvl"/>
          <dgm:resizeHandles val="exact"/>
        </dgm:presLayoutVars>
      </dgm:prSet>
      <dgm:spPr/>
      <dgm:t>
        <a:bodyPr/>
        <a:lstStyle/>
        <a:p>
          <a:endParaRPr lang="en-US"/>
        </a:p>
      </dgm:t>
    </dgm:pt>
    <dgm:pt modelId="{F7B5B336-9921-4E3E-8889-1400CA507553}" type="pres">
      <dgm:prSet presAssocID="{174A9B68-8F8C-42D4-AD2D-1EC7F5D13081}" presName="parentLin" presStyleCnt="0"/>
      <dgm:spPr/>
    </dgm:pt>
    <dgm:pt modelId="{B8E712B6-91C4-4473-9445-E78750EA85F2}" type="pres">
      <dgm:prSet presAssocID="{174A9B68-8F8C-42D4-AD2D-1EC7F5D13081}" presName="parentLeftMargin" presStyleLbl="node1" presStyleIdx="0" presStyleCnt="3"/>
      <dgm:spPr/>
      <dgm:t>
        <a:bodyPr/>
        <a:lstStyle/>
        <a:p>
          <a:endParaRPr lang="en-US"/>
        </a:p>
      </dgm:t>
    </dgm:pt>
    <dgm:pt modelId="{5DB1226C-104B-4791-BD37-D3F3C2C677B9}" type="pres">
      <dgm:prSet presAssocID="{174A9B68-8F8C-42D4-AD2D-1EC7F5D13081}" presName="parentText" presStyleLbl="node1" presStyleIdx="0" presStyleCnt="3">
        <dgm:presLayoutVars>
          <dgm:chMax val="0"/>
          <dgm:bulletEnabled val="1"/>
        </dgm:presLayoutVars>
      </dgm:prSet>
      <dgm:spPr/>
      <dgm:t>
        <a:bodyPr/>
        <a:lstStyle/>
        <a:p>
          <a:endParaRPr lang="en-US"/>
        </a:p>
      </dgm:t>
    </dgm:pt>
    <dgm:pt modelId="{51593208-FD37-4408-BB2E-68710EB4C7C7}" type="pres">
      <dgm:prSet presAssocID="{174A9B68-8F8C-42D4-AD2D-1EC7F5D13081}" presName="negativeSpace" presStyleCnt="0"/>
      <dgm:spPr/>
    </dgm:pt>
    <dgm:pt modelId="{ED8D9030-1A04-46F1-95E4-DFA5839A07B2}" type="pres">
      <dgm:prSet presAssocID="{174A9B68-8F8C-42D4-AD2D-1EC7F5D13081}" presName="childText" presStyleLbl="conFgAcc1" presStyleIdx="0" presStyleCnt="3">
        <dgm:presLayoutVars>
          <dgm:bulletEnabled val="1"/>
        </dgm:presLayoutVars>
      </dgm:prSet>
      <dgm:spPr/>
    </dgm:pt>
    <dgm:pt modelId="{1D1807DB-6FAB-458E-8859-9927A7C77DFA}" type="pres">
      <dgm:prSet presAssocID="{5ED26A43-B131-417D-8A4D-745C513F5CA6}" presName="spaceBetweenRectangles" presStyleCnt="0"/>
      <dgm:spPr/>
    </dgm:pt>
    <dgm:pt modelId="{29A97F27-2C38-48EC-B149-D57D12976764}" type="pres">
      <dgm:prSet presAssocID="{463E11D1-6638-4C66-97D9-FE6DD10795B9}" presName="parentLin" presStyleCnt="0"/>
      <dgm:spPr/>
    </dgm:pt>
    <dgm:pt modelId="{90BD3924-CAC0-481C-BED7-237BA514369A}" type="pres">
      <dgm:prSet presAssocID="{463E11D1-6638-4C66-97D9-FE6DD10795B9}" presName="parentLeftMargin" presStyleLbl="node1" presStyleIdx="0" presStyleCnt="3"/>
      <dgm:spPr/>
      <dgm:t>
        <a:bodyPr/>
        <a:lstStyle/>
        <a:p>
          <a:endParaRPr lang="en-US"/>
        </a:p>
      </dgm:t>
    </dgm:pt>
    <dgm:pt modelId="{1C4A3FDB-F5C3-4BDD-A0A7-860F1769B928}" type="pres">
      <dgm:prSet presAssocID="{463E11D1-6638-4C66-97D9-FE6DD10795B9}" presName="parentText" presStyleLbl="node1" presStyleIdx="1" presStyleCnt="3" custScaleY="185614">
        <dgm:presLayoutVars>
          <dgm:chMax val="0"/>
          <dgm:bulletEnabled val="1"/>
        </dgm:presLayoutVars>
      </dgm:prSet>
      <dgm:spPr/>
      <dgm:t>
        <a:bodyPr/>
        <a:lstStyle/>
        <a:p>
          <a:endParaRPr lang="en-US"/>
        </a:p>
      </dgm:t>
    </dgm:pt>
    <dgm:pt modelId="{FD6717A5-BF1E-4497-8B32-8797400F876D}" type="pres">
      <dgm:prSet presAssocID="{463E11D1-6638-4C66-97D9-FE6DD10795B9}" presName="negativeSpace" presStyleCnt="0"/>
      <dgm:spPr/>
    </dgm:pt>
    <dgm:pt modelId="{00CA9396-0D34-4922-AB5C-F7761F69FE0C}" type="pres">
      <dgm:prSet presAssocID="{463E11D1-6638-4C66-97D9-FE6DD10795B9}" presName="childText" presStyleLbl="conFgAcc1" presStyleIdx="1" presStyleCnt="3">
        <dgm:presLayoutVars>
          <dgm:bulletEnabled val="1"/>
        </dgm:presLayoutVars>
      </dgm:prSet>
      <dgm:spPr/>
    </dgm:pt>
    <dgm:pt modelId="{1D29C3AE-FFB6-4CA0-8A58-50824ABF2850}" type="pres">
      <dgm:prSet presAssocID="{98D1F25C-1709-437E-A9B5-DD4E9984A606}" presName="spaceBetweenRectangles" presStyleCnt="0"/>
      <dgm:spPr/>
    </dgm:pt>
    <dgm:pt modelId="{9D4092BF-DBD2-4F42-8D80-43276FB0DFD7}" type="pres">
      <dgm:prSet presAssocID="{57ECC313-E289-4D8C-8173-A954B7CF3AD8}" presName="parentLin" presStyleCnt="0"/>
      <dgm:spPr/>
    </dgm:pt>
    <dgm:pt modelId="{A14005CA-E950-43AD-A325-38B841BA489F}" type="pres">
      <dgm:prSet presAssocID="{57ECC313-E289-4D8C-8173-A954B7CF3AD8}" presName="parentLeftMargin" presStyleLbl="node1" presStyleIdx="1" presStyleCnt="3"/>
      <dgm:spPr/>
      <dgm:t>
        <a:bodyPr/>
        <a:lstStyle/>
        <a:p>
          <a:endParaRPr lang="en-US"/>
        </a:p>
      </dgm:t>
    </dgm:pt>
    <dgm:pt modelId="{633B3535-D17A-4B0D-B188-F3640FEB3478}" type="pres">
      <dgm:prSet presAssocID="{57ECC313-E289-4D8C-8173-A954B7CF3AD8}" presName="parentText" presStyleLbl="node1" presStyleIdx="2" presStyleCnt="3" custScaleY="244704" custLinFactNeighborX="-1865" custLinFactNeighborY="2096">
        <dgm:presLayoutVars>
          <dgm:chMax val="0"/>
          <dgm:bulletEnabled val="1"/>
        </dgm:presLayoutVars>
      </dgm:prSet>
      <dgm:spPr/>
      <dgm:t>
        <a:bodyPr/>
        <a:lstStyle/>
        <a:p>
          <a:endParaRPr lang="en-US"/>
        </a:p>
      </dgm:t>
    </dgm:pt>
    <dgm:pt modelId="{C6647B77-C189-4398-ACDD-42958E4B2935}" type="pres">
      <dgm:prSet presAssocID="{57ECC313-E289-4D8C-8173-A954B7CF3AD8}" presName="negativeSpace" presStyleCnt="0"/>
      <dgm:spPr/>
    </dgm:pt>
    <dgm:pt modelId="{423CCE55-FD82-4D01-A28A-83485CFEEC5D}" type="pres">
      <dgm:prSet presAssocID="{57ECC313-E289-4D8C-8173-A954B7CF3AD8}" presName="childText" presStyleLbl="conFgAcc1" presStyleIdx="2" presStyleCnt="3">
        <dgm:presLayoutVars>
          <dgm:bulletEnabled val="1"/>
        </dgm:presLayoutVars>
      </dgm:prSet>
      <dgm:spPr/>
    </dgm:pt>
  </dgm:ptLst>
  <dgm:cxnLst>
    <dgm:cxn modelId="{7DE3FBB2-1EB6-429A-B66B-1963ED7D3B6D}" type="presOf" srcId="{57ECC313-E289-4D8C-8173-A954B7CF3AD8}" destId="{A14005CA-E950-43AD-A325-38B841BA489F}" srcOrd="0" destOrd="0" presId="urn:microsoft.com/office/officeart/2005/8/layout/list1"/>
    <dgm:cxn modelId="{299AF1D9-9E6A-4FDC-8F0C-62D2E3FAD567}" type="presOf" srcId="{463E11D1-6638-4C66-97D9-FE6DD10795B9}" destId="{1C4A3FDB-F5C3-4BDD-A0A7-860F1769B928}" srcOrd="1" destOrd="0" presId="urn:microsoft.com/office/officeart/2005/8/layout/list1"/>
    <dgm:cxn modelId="{91A4A61D-FEF4-448E-9660-D25223813DB9}" srcId="{58C958CA-C616-4928-9892-BF26C61F851E}" destId="{463E11D1-6638-4C66-97D9-FE6DD10795B9}" srcOrd="1" destOrd="0" parTransId="{FF30A37C-19BE-4DE7-9C0E-6C485154B990}" sibTransId="{98D1F25C-1709-437E-A9B5-DD4E9984A606}"/>
    <dgm:cxn modelId="{47AC6734-94BB-409C-85F3-5CCE69C46C08}" srcId="{58C958CA-C616-4928-9892-BF26C61F851E}" destId="{57ECC313-E289-4D8C-8173-A954B7CF3AD8}" srcOrd="2" destOrd="0" parTransId="{37C39EFD-7149-43EF-9161-C269B6D29061}" sibTransId="{C7945DFA-0899-4D7F-B1DE-AE81E3B81E2F}"/>
    <dgm:cxn modelId="{545C341A-9E00-405F-A368-AB734771BD58}" srcId="{58C958CA-C616-4928-9892-BF26C61F851E}" destId="{174A9B68-8F8C-42D4-AD2D-1EC7F5D13081}" srcOrd="0" destOrd="0" parTransId="{E2F941B3-0A73-452B-A1FD-D18A5F89EC37}" sibTransId="{5ED26A43-B131-417D-8A4D-745C513F5CA6}"/>
    <dgm:cxn modelId="{878CA906-C0DB-4E55-A446-5DD51BD5E6E9}" type="presOf" srcId="{174A9B68-8F8C-42D4-AD2D-1EC7F5D13081}" destId="{B8E712B6-91C4-4473-9445-E78750EA85F2}" srcOrd="0" destOrd="0" presId="urn:microsoft.com/office/officeart/2005/8/layout/list1"/>
    <dgm:cxn modelId="{7F28756A-3721-4624-8C40-2748F500BA00}" type="presOf" srcId="{58C958CA-C616-4928-9892-BF26C61F851E}" destId="{C8D3F48D-F584-4DB0-832B-E1F4EC978EDC}" srcOrd="0" destOrd="0" presId="urn:microsoft.com/office/officeart/2005/8/layout/list1"/>
    <dgm:cxn modelId="{EBDB85E2-FF97-4A4D-83D1-FC0E47640ED2}" type="presOf" srcId="{463E11D1-6638-4C66-97D9-FE6DD10795B9}" destId="{90BD3924-CAC0-481C-BED7-237BA514369A}" srcOrd="0" destOrd="0" presId="urn:microsoft.com/office/officeart/2005/8/layout/list1"/>
    <dgm:cxn modelId="{B73ADE35-6219-4A5B-967A-1C9847A2B719}" type="presOf" srcId="{174A9B68-8F8C-42D4-AD2D-1EC7F5D13081}" destId="{5DB1226C-104B-4791-BD37-D3F3C2C677B9}" srcOrd="1" destOrd="0" presId="urn:microsoft.com/office/officeart/2005/8/layout/list1"/>
    <dgm:cxn modelId="{B5FA561D-302A-498D-A447-A7EF1AA9DE7E}" type="presOf" srcId="{57ECC313-E289-4D8C-8173-A954B7CF3AD8}" destId="{633B3535-D17A-4B0D-B188-F3640FEB3478}" srcOrd="1" destOrd="0" presId="urn:microsoft.com/office/officeart/2005/8/layout/list1"/>
    <dgm:cxn modelId="{8C992ED5-3419-4587-8E77-475ADD46E74F}" type="presParOf" srcId="{C8D3F48D-F584-4DB0-832B-E1F4EC978EDC}" destId="{F7B5B336-9921-4E3E-8889-1400CA507553}" srcOrd="0" destOrd="0" presId="urn:microsoft.com/office/officeart/2005/8/layout/list1"/>
    <dgm:cxn modelId="{BF96FF9E-7559-4A8F-B0D6-A69A2F77D254}" type="presParOf" srcId="{F7B5B336-9921-4E3E-8889-1400CA507553}" destId="{B8E712B6-91C4-4473-9445-E78750EA85F2}" srcOrd="0" destOrd="0" presId="urn:microsoft.com/office/officeart/2005/8/layout/list1"/>
    <dgm:cxn modelId="{92210831-2E9B-4D98-91D4-11F5F1099568}" type="presParOf" srcId="{F7B5B336-9921-4E3E-8889-1400CA507553}" destId="{5DB1226C-104B-4791-BD37-D3F3C2C677B9}" srcOrd="1" destOrd="0" presId="urn:microsoft.com/office/officeart/2005/8/layout/list1"/>
    <dgm:cxn modelId="{9E0A6CF1-0F11-4C74-A097-A587F6F49F59}" type="presParOf" srcId="{C8D3F48D-F584-4DB0-832B-E1F4EC978EDC}" destId="{51593208-FD37-4408-BB2E-68710EB4C7C7}" srcOrd="1" destOrd="0" presId="urn:microsoft.com/office/officeart/2005/8/layout/list1"/>
    <dgm:cxn modelId="{6056E802-2BE0-4C0B-9C5C-25A2A3B10E19}" type="presParOf" srcId="{C8D3F48D-F584-4DB0-832B-E1F4EC978EDC}" destId="{ED8D9030-1A04-46F1-95E4-DFA5839A07B2}" srcOrd="2" destOrd="0" presId="urn:microsoft.com/office/officeart/2005/8/layout/list1"/>
    <dgm:cxn modelId="{E0BE3F39-4C87-4591-8E65-BF3F7774D9BC}" type="presParOf" srcId="{C8D3F48D-F584-4DB0-832B-E1F4EC978EDC}" destId="{1D1807DB-6FAB-458E-8859-9927A7C77DFA}" srcOrd="3" destOrd="0" presId="urn:microsoft.com/office/officeart/2005/8/layout/list1"/>
    <dgm:cxn modelId="{3EFD6EB5-D6D6-44FE-B6E3-982DD3DB130E}" type="presParOf" srcId="{C8D3F48D-F584-4DB0-832B-E1F4EC978EDC}" destId="{29A97F27-2C38-48EC-B149-D57D12976764}" srcOrd="4" destOrd="0" presId="urn:microsoft.com/office/officeart/2005/8/layout/list1"/>
    <dgm:cxn modelId="{3652789A-73AC-4BB3-97CF-E1EB312C7B88}" type="presParOf" srcId="{29A97F27-2C38-48EC-B149-D57D12976764}" destId="{90BD3924-CAC0-481C-BED7-237BA514369A}" srcOrd="0" destOrd="0" presId="urn:microsoft.com/office/officeart/2005/8/layout/list1"/>
    <dgm:cxn modelId="{EF8155C1-C2E7-454C-9DA1-2340AB6F48E4}" type="presParOf" srcId="{29A97F27-2C38-48EC-B149-D57D12976764}" destId="{1C4A3FDB-F5C3-4BDD-A0A7-860F1769B928}" srcOrd="1" destOrd="0" presId="urn:microsoft.com/office/officeart/2005/8/layout/list1"/>
    <dgm:cxn modelId="{F2B5DF3D-AC18-4CC6-AB4A-DF1A8FF5104E}" type="presParOf" srcId="{C8D3F48D-F584-4DB0-832B-E1F4EC978EDC}" destId="{FD6717A5-BF1E-4497-8B32-8797400F876D}" srcOrd="5" destOrd="0" presId="urn:microsoft.com/office/officeart/2005/8/layout/list1"/>
    <dgm:cxn modelId="{AD61BBC1-66CC-4614-AF3B-AA7C65C1382F}" type="presParOf" srcId="{C8D3F48D-F584-4DB0-832B-E1F4EC978EDC}" destId="{00CA9396-0D34-4922-AB5C-F7761F69FE0C}" srcOrd="6" destOrd="0" presId="urn:microsoft.com/office/officeart/2005/8/layout/list1"/>
    <dgm:cxn modelId="{96A1B883-9724-4455-9D26-627EF08701C6}" type="presParOf" srcId="{C8D3F48D-F584-4DB0-832B-E1F4EC978EDC}" destId="{1D29C3AE-FFB6-4CA0-8A58-50824ABF2850}" srcOrd="7" destOrd="0" presId="urn:microsoft.com/office/officeart/2005/8/layout/list1"/>
    <dgm:cxn modelId="{D5957E0A-DAAB-44C1-98CD-1425C4DE80F1}" type="presParOf" srcId="{C8D3F48D-F584-4DB0-832B-E1F4EC978EDC}" destId="{9D4092BF-DBD2-4F42-8D80-43276FB0DFD7}" srcOrd="8" destOrd="0" presId="urn:microsoft.com/office/officeart/2005/8/layout/list1"/>
    <dgm:cxn modelId="{F77A6BB6-24B0-4C6C-AF9C-EB0F12A335EB}" type="presParOf" srcId="{9D4092BF-DBD2-4F42-8D80-43276FB0DFD7}" destId="{A14005CA-E950-43AD-A325-38B841BA489F}" srcOrd="0" destOrd="0" presId="urn:microsoft.com/office/officeart/2005/8/layout/list1"/>
    <dgm:cxn modelId="{2FFB400F-0810-4F0D-ACFE-7D086AD3E9C1}" type="presParOf" srcId="{9D4092BF-DBD2-4F42-8D80-43276FB0DFD7}" destId="{633B3535-D17A-4B0D-B188-F3640FEB3478}" srcOrd="1" destOrd="0" presId="urn:microsoft.com/office/officeart/2005/8/layout/list1"/>
    <dgm:cxn modelId="{FC26EE1D-BA30-43F6-BDAD-4C48257EBEFF}" type="presParOf" srcId="{C8D3F48D-F584-4DB0-832B-E1F4EC978EDC}" destId="{C6647B77-C189-4398-ACDD-42958E4B2935}" srcOrd="9" destOrd="0" presId="urn:microsoft.com/office/officeart/2005/8/layout/list1"/>
    <dgm:cxn modelId="{BA1BF403-936B-44B3-B215-350BEAA040E0}" type="presParOf" srcId="{C8D3F48D-F584-4DB0-832B-E1F4EC978EDC}" destId="{423CCE55-FD82-4D01-A28A-83485CFEEC5D}" srcOrd="10"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8F6BCBE8-30B0-4476-8762-9236B142003A}" type="datetimeFigureOut">
              <a:rPr lang="en-US" smtClean="0"/>
              <a:pPr/>
              <a:t>11/12/2015</a:t>
            </a:fld>
            <a:endParaRPr lang="en-US" sz="1100" dirty="0">
              <a:solidFill>
                <a:schemeClr val="tx2"/>
              </a:solidFill>
            </a:endParaRPr>
          </a:p>
        </p:txBody>
      </p:sp>
      <p:sp>
        <p:nvSpPr>
          <p:cNvPr id="17" name="Footer Placeholder 16"/>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29" name="Slide Number Placeholder 28"/>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11/12/2015</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11/12/2015</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11/12/2015</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11/12/2015</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6BCBE8-30B0-4476-8762-9236B142003A}" type="datetimeFigureOut">
              <a:rPr lang="en-US" smtClean="0"/>
              <a:pPr/>
              <a:t>11/12/2015</a:t>
            </a:fld>
            <a:endParaRPr lang="en-US" sz="1100" dirty="0">
              <a:solidFill>
                <a:schemeClr val="tx2"/>
              </a:solidFill>
            </a:endParaRPr>
          </a:p>
        </p:txBody>
      </p:sp>
      <p:sp>
        <p:nvSpPr>
          <p:cNvPr id="6" name="Footer Placeholder 5"/>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F6BCBE8-30B0-4476-8762-9236B142003A}" type="datetimeFigureOut">
              <a:rPr lang="en-US" smtClean="0"/>
              <a:pPr/>
              <a:t>11/12/2015</a:t>
            </a:fld>
            <a:endParaRPr lang="en-US" sz="1100" dirty="0">
              <a:solidFill>
                <a:schemeClr val="tx2"/>
              </a:solidFill>
            </a:endParaRPr>
          </a:p>
        </p:txBody>
      </p:sp>
      <p:sp>
        <p:nvSpPr>
          <p:cNvPr id="8" name="Footer Placeholder 7"/>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9" name="Slide Number Placeholder 8"/>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F6BCBE8-30B0-4476-8762-9236B142003A}" type="datetimeFigureOut">
              <a:rPr lang="en-US" smtClean="0"/>
              <a:pPr/>
              <a:t>11/12/2015</a:t>
            </a:fld>
            <a:endParaRPr lang="en-US" sz="1100" dirty="0">
              <a:solidFill>
                <a:schemeClr val="tx2"/>
              </a:solidFill>
            </a:endParaRPr>
          </a:p>
        </p:txBody>
      </p:sp>
      <p:sp>
        <p:nvSpPr>
          <p:cNvPr id="4" name="Footer Placeholder 3"/>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5" name="Slide Number Placeholder 4"/>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F6BCBE8-30B0-4476-8762-9236B142003A}" type="datetimeFigureOut">
              <a:rPr lang="en-US" smtClean="0"/>
              <a:pPr/>
              <a:t>11/12/2015</a:t>
            </a:fld>
            <a:endParaRPr lang="en-US" sz="1100" dirty="0">
              <a:solidFill>
                <a:schemeClr val="tx2"/>
              </a:solidFill>
            </a:endParaRPr>
          </a:p>
        </p:txBody>
      </p:sp>
      <p:sp>
        <p:nvSpPr>
          <p:cNvPr id="3" name="Footer Placeholder 2"/>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6BCBE8-30B0-4476-8762-9236B142003A}" type="datetimeFigureOut">
              <a:rPr lang="en-US" smtClean="0"/>
              <a:pPr/>
              <a:t>11/12/2015</a:t>
            </a:fld>
            <a:endParaRPr lang="en-US" sz="1100" dirty="0">
              <a:solidFill>
                <a:schemeClr val="tx2"/>
              </a:solidFill>
            </a:endParaRPr>
          </a:p>
        </p:txBody>
      </p:sp>
      <p:sp>
        <p:nvSpPr>
          <p:cNvPr id="6" name="Footer Placeholder 5"/>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8F6BCBE8-30B0-4476-8762-9236B142003A}" type="datetimeFigureOut">
              <a:rPr lang="en-US" smtClean="0"/>
              <a:pPr/>
              <a:t>11/12/2015</a:t>
            </a:fld>
            <a:endParaRPr lang="en-US" sz="1100" dirty="0">
              <a:solidFill>
                <a:schemeClr val="tx2"/>
              </a:solidFill>
            </a:endParaRPr>
          </a:p>
        </p:txBody>
      </p:sp>
      <p:sp>
        <p:nvSpPr>
          <p:cNvPr id="6" name="Footer Placeholder 5"/>
          <p:cNvSpPr>
            <a:spLocks noGrp="1"/>
          </p:cNvSpPr>
          <p:nvPr>
            <p:ph type="ftr" sz="quarter" idx="11"/>
          </p:nvPr>
        </p:nvSpPr>
        <p:spPr>
          <a:xfrm>
            <a:off x="914400" y="55499"/>
            <a:ext cx="5562600" cy="365125"/>
          </a:xfrm>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a:xfrm>
            <a:off x="8610600" y="55499"/>
            <a:ext cx="457200" cy="365125"/>
          </a:xfrm>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F6BCBE8-30B0-4476-8762-9236B142003A}" type="datetimeFigureOut">
              <a:rPr lang="en-US" smtClean="0"/>
              <a:pPr/>
              <a:t>11/12/2015</a:t>
            </a:fld>
            <a:endParaRPr lang="en-US" sz="1100" dirty="0">
              <a:solidFill>
                <a:schemeClr val="tx2"/>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lgn="r" eaLnBrk="1" latinLnBrk="0" hangingPunct="1"/>
            <a:endParaRPr kumimoji="0" lang="en-US" sz="1100" dirty="0">
              <a:solidFill>
                <a:schemeClr val="tx2"/>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ssc\Desktop\free-easter-powerpoint-background-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ectangle 2"/>
          <p:cNvSpPr/>
          <p:nvPr/>
        </p:nvSpPr>
        <p:spPr>
          <a:xfrm>
            <a:off x="1771361" y="2967335"/>
            <a:ext cx="184730" cy="923330"/>
          </a:xfrm>
          <a:prstGeom prst="rect">
            <a:avLst/>
          </a:prstGeom>
          <a:noFill/>
        </p:spPr>
        <p:txBody>
          <a:bodyPr wrap="none" lIns="91440" tIns="45720" rIns="91440" bIns="45720">
            <a:spAutoFit/>
          </a:bodyPr>
          <a:lstStyle/>
          <a:p>
            <a:pPr algn="ct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Rectangle 3"/>
          <p:cNvSpPr/>
          <p:nvPr/>
        </p:nvSpPr>
        <p:spPr>
          <a:xfrm>
            <a:off x="1771361" y="1524000"/>
            <a:ext cx="7372639" cy="646331"/>
          </a:xfrm>
          <a:prstGeom prst="rect">
            <a:avLst/>
          </a:prstGeom>
          <a:noFill/>
        </p:spPr>
        <p:txBody>
          <a:bodyPr wrap="square" lIns="91440" tIns="45720" rIns="91440" bIns="45720">
            <a:spAutoFit/>
          </a:bodyPr>
          <a:lstStyle/>
          <a:p>
            <a:pPr algn="ctr"/>
            <a:r>
              <a:rPr lang="ar-SA" sz="3600" b="1" dirty="0" smtClean="0">
                <a:solidFill>
                  <a:srgbClr val="0070C0"/>
                </a:solidFill>
              </a:rPr>
              <a:t>بِسْمِ اللَّهِ الرَّحْمَنِ الرَّحِيمِ</a:t>
            </a:r>
            <a:endParaRPr lang="en-US" sz="3600" b="1" cap="all" spc="0"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algn="just" rtl="1">
              <a:buNone/>
            </a:pPr>
            <a:r>
              <a:rPr lang="ar-IQ" b="1" dirty="0" smtClean="0"/>
              <a:t>7-الخلية الصباغية </a:t>
            </a:r>
            <a:r>
              <a:rPr lang="en-US" b="1" dirty="0" smtClean="0"/>
              <a:t>Pigment cell</a:t>
            </a:r>
            <a:r>
              <a:rPr lang="en-US" dirty="0" smtClean="0"/>
              <a:t> </a:t>
            </a:r>
          </a:p>
          <a:p>
            <a:pPr algn="just" rtl="1">
              <a:buNone/>
            </a:pPr>
            <a:r>
              <a:rPr lang="ar-IQ" dirty="0" smtClean="0"/>
              <a:t>وهذه الخلية نادرة الوجود في النسيج الضام المفكك ولكنها توجد عادة في النسيج الضام الكثيف للجلد وفي الغشاء الذي يحيط بالدماغ والحبل الشوكي والمسمى بالام الحنون </a:t>
            </a:r>
            <a:r>
              <a:rPr lang="en-US" dirty="0" err="1" smtClean="0"/>
              <a:t>Piamater</a:t>
            </a:r>
            <a:r>
              <a:rPr lang="en-US" dirty="0" smtClean="0"/>
              <a:t> </a:t>
            </a:r>
            <a:r>
              <a:rPr lang="ar-IQ" dirty="0" smtClean="0"/>
              <a:t>وفي الطبقة المشيمية للعين </a:t>
            </a:r>
            <a:r>
              <a:rPr lang="en-US" dirty="0" smtClean="0"/>
              <a:t>Choroid coat </a:t>
            </a:r>
            <a:r>
              <a:rPr lang="ar-IQ" dirty="0" smtClean="0"/>
              <a:t>ومن الخلايا الصباغية الخلايا الملانية </a:t>
            </a:r>
            <a:r>
              <a:rPr lang="en-US" dirty="0" err="1" smtClean="0"/>
              <a:t>Melanocyte</a:t>
            </a:r>
            <a:r>
              <a:rPr lang="ar-IQ" dirty="0" smtClean="0"/>
              <a:t> التي تشتق من العرف العصبي </a:t>
            </a:r>
            <a:r>
              <a:rPr lang="en-US" dirty="0" smtClean="0"/>
              <a:t>Neural crest</a:t>
            </a:r>
            <a:r>
              <a:rPr lang="ar-IQ" dirty="0" smtClean="0"/>
              <a:t> . للخلية بروزات سايتوبلازمية غير منتظمة وكما يحتوي السايتوبلازم على حبيبات صباغية صغيرة تدعى بالجسيمات الملانية </a:t>
            </a:r>
            <a:r>
              <a:rPr lang="en-US" dirty="0" err="1" smtClean="0"/>
              <a:t>Melanosomes</a:t>
            </a:r>
            <a:r>
              <a:rPr lang="ar-IQ" dirty="0" smtClean="0"/>
              <a:t>.</a:t>
            </a:r>
            <a:endParaRPr lang="en-US" dirty="0" smtClean="0"/>
          </a:p>
          <a:p>
            <a:pPr algn="just" rtl="1">
              <a:buNone/>
            </a:pPr>
            <a:r>
              <a:rPr lang="ar-IQ" b="1" dirty="0" smtClean="0"/>
              <a:t>8-الخلية الشبكية </a:t>
            </a:r>
            <a:r>
              <a:rPr lang="en-US" b="1" dirty="0" smtClean="0"/>
              <a:t>Reticular cell</a:t>
            </a:r>
            <a:endParaRPr lang="en-US" dirty="0" smtClean="0"/>
          </a:p>
          <a:p>
            <a:pPr algn="just" rtl="1">
              <a:buNone/>
            </a:pPr>
            <a:r>
              <a:rPr lang="ar-IQ" dirty="0" smtClean="0"/>
              <a:t>خلية نجمية الشكل على ارتباط وثيق بالالياف الشبكية . ولها بروزات سايتوبلازمية طويلة تظهر مرتبطة ببروزات الخلايل الاخرى المجاورة عدا ان السايتوبلازم لايكون مستمرا مع سايتوبلازم الخلية المجاورة وتشبه الخلية الشبكية في مظهرها خلية النسيج المتوسط ويمكن ان تتحول الى انواع اخرى من الخلايا كما تتخصص بعض الخلايا الشبكية لتكوين الالياف الشبكية . ويكون للبعض الاخر فاعلية بلعمية حيث تكون هذه الخلايا جزءا من جدار الجيب اللمفي  </a:t>
            </a:r>
            <a:r>
              <a:rPr lang="en-US" dirty="0" smtClean="0"/>
              <a:t>Lymphatic sinus </a:t>
            </a:r>
            <a:r>
              <a:rPr lang="ar-IQ" dirty="0" smtClean="0"/>
              <a:t>في العقد اللمفية او الجيبانيات الدموية في الكبد والطحال وتدعى هذه الخلايا بالبلاعم الكبرية الثابتة </a:t>
            </a:r>
            <a:r>
              <a:rPr lang="en-US" dirty="0" smtClean="0"/>
              <a:t>Fixed macrophages</a:t>
            </a:r>
            <a:r>
              <a:rPr lang="ar-IQ" dirty="0" smtClean="0"/>
              <a:t>ومن الممكن ان تتحول الى بلاعم كبرية حرة عندما يكون عدد البكتريا او الاجسام الغريبة كثيرا .</a:t>
            </a:r>
            <a:endParaRPr lang="en-US" dirty="0" smtClean="0"/>
          </a:p>
          <a:p>
            <a:pPr algn="just" rtl="1">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rtl="1">
              <a:buNone/>
            </a:pPr>
            <a:r>
              <a:rPr lang="ar-IQ" b="1" dirty="0" smtClean="0"/>
              <a:t>-الكريات البيض </a:t>
            </a:r>
            <a:r>
              <a:rPr lang="en-US" b="1" dirty="0" smtClean="0"/>
              <a:t>Leucocytes</a:t>
            </a:r>
            <a:r>
              <a:rPr lang="en-US" dirty="0" smtClean="0"/>
              <a:t> </a:t>
            </a:r>
          </a:p>
          <a:p>
            <a:pPr algn="just" rtl="1"/>
            <a:r>
              <a:rPr lang="ar-IQ" dirty="0" smtClean="0"/>
              <a:t>يمكن لبعض كريات الدم البيض ان توجد خارج الاوعية الدموية حيث تنسل الى النسيج الضام المحيط بالاوعية الدموية كالخلية اللمفية </a:t>
            </a:r>
            <a:r>
              <a:rPr lang="en-US" dirty="0" smtClean="0"/>
              <a:t>Lymphocytes </a:t>
            </a:r>
            <a:r>
              <a:rPr lang="ar-IQ" dirty="0" smtClean="0"/>
              <a:t>وكذلك كريات الدم الحمضة </a:t>
            </a:r>
            <a:r>
              <a:rPr lang="en-US" dirty="0" smtClean="0"/>
              <a:t>Acidophilic </a:t>
            </a:r>
            <a:r>
              <a:rPr lang="ar-IQ" dirty="0" smtClean="0"/>
              <a:t>والعدلة </a:t>
            </a:r>
            <a:r>
              <a:rPr lang="en-US" dirty="0" err="1" smtClean="0"/>
              <a:t>Neutrophilic</a:t>
            </a:r>
            <a:r>
              <a:rPr lang="en-US" dirty="0" smtClean="0"/>
              <a:t> </a:t>
            </a:r>
            <a:r>
              <a:rPr lang="ar-IQ" dirty="0" smtClean="0"/>
              <a:t> اما الخلية الوحيدة </a:t>
            </a:r>
            <a:r>
              <a:rPr lang="en-US" dirty="0" err="1" smtClean="0"/>
              <a:t>Monocyte</a:t>
            </a:r>
            <a:r>
              <a:rPr lang="ar-IQ" dirty="0" smtClean="0"/>
              <a:t> فيندر ان تشاهد خارج النسيج الضام .</a:t>
            </a:r>
            <a:endParaRPr lang="en-US" dirty="0" smtClean="0"/>
          </a:p>
          <a:p>
            <a:pPr algn="just" rtl="1">
              <a:buNone/>
            </a:pPr>
            <a:r>
              <a:rPr lang="ar-IQ" b="1" dirty="0" smtClean="0"/>
              <a:t>10-الخلية الغضروفية </a:t>
            </a:r>
            <a:r>
              <a:rPr lang="en-US" b="1" dirty="0" err="1" smtClean="0"/>
              <a:t>Chondrocytes</a:t>
            </a:r>
            <a:r>
              <a:rPr lang="en-US" dirty="0" smtClean="0"/>
              <a:t> </a:t>
            </a:r>
          </a:p>
          <a:p>
            <a:pPr algn="just" rtl="1"/>
            <a:r>
              <a:rPr lang="ar-IQ" dirty="0" smtClean="0"/>
              <a:t>توجد في النسيج الضام الغضروفي وشكلها كروي تقريبا .</a:t>
            </a:r>
            <a:endParaRPr lang="en-US" dirty="0" smtClean="0"/>
          </a:p>
          <a:p>
            <a:pPr algn="just" rtl="1">
              <a:buNone/>
            </a:pPr>
            <a:r>
              <a:rPr lang="ar-IQ" b="1" dirty="0" smtClean="0"/>
              <a:t>11-الخلية العظمية </a:t>
            </a:r>
            <a:r>
              <a:rPr lang="en-US" b="1" dirty="0" err="1" smtClean="0"/>
              <a:t>Osteocyte</a:t>
            </a:r>
            <a:endParaRPr lang="en-US" dirty="0" smtClean="0"/>
          </a:p>
          <a:p>
            <a:pPr algn="just" rtl="1"/>
            <a:r>
              <a:rPr lang="ar-IQ" dirty="0" smtClean="0"/>
              <a:t>توجد في النسيج الضام العظمي ولها شكل نجمي .</a:t>
            </a:r>
            <a:endParaRPr lang="en-US" dirty="0" smtClean="0"/>
          </a:p>
          <a:p>
            <a:pPr algn="just" rtl="1">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b="1" u="sng" dirty="0" smtClean="0"/>
              <a:t>- الالياف </a:t>
            </a:r>
            <a:r>
              <a:rPr lang="en-US" b="1" u="sng" dirty="0" smtClean="0"/>
              <a:t>Fibers</a:t>
            </a:r>
            <a:endParaRPr lang="en-US" dirty="0"/>
          </a:p>
        </p:txBody>
      </p:sp>
      <p:sp>
        <p:nvSpPr>
          <p:cNvPr id="3" name="Content Placeholder 2"/>
          <p:cNvSpPr>
            <a:spLocks noGrp="1"/>
          </p:cNvSpPr>
          <p:nvPr>
            <p:ph idx="1"/>
          </p:nvPr>
        </p:nvSpPr>
        <p:spPr/>
        <p:txBody>
          <a:bodyPr>
            <a:normAutofit fontScale="77500" lnSpcReduction="20000"/>
          </a:bodyPr>
          <a:lstStyle/>
          <a:p>
            <a:pPr algn="just" rtl="1">
              <a:buNone/>
            </a:pPr>
            <a:r>
              <a:rPr lang="ar-IQ" dirty="0" smtClean="0"/>
              <a:t>وتشمل الانواع الاتية :-</a:t>
            </a:r>
            <a:endParaRPr lang="en-US" dirty="0" smtClean="0"/>
          </a:p>
          <a:p>
            <a:pPr algn="just" rtl="1">
              <a:buNone/>
            </a:pPr>
            <a:r>
              <a:rPr lang="ar-IQ" b="1" dirty="0" smtClean="0"/>
              <a:t>1-الالياف البيض او المغراوية </a:t>
            </a:r>
            <a:r>
              <a:rPr lang="en-US" b="1" dirty="0" err="1" smtClean="0"/>
              <a:t>Collagenous</a:t>
            </a:r>
            <a:r>
              <a:rPr lang="en-US" b="1" dirty="0" smtClean="0"/>
              <a:t> fibers</a:t>
            </a:r>
            <a:endParaRPr lang="en-US" dirty="0" smtClean="0"/>
          </a:p>
          <a:p>
            <a:pPr algn="just" rtl="1">
              <a:buNone/>
            </a:pPr>
            <a:r>
              <a:rPr lang="ar-IQ" dirty="0" smtClean="0"/>
              <a:t>وتظهر بشكل حزم متموجة تسير باتجاهات مختلفة وتتكون كل حزمة </a:t>
            </a:r>
            <a:r>
              <a:rPr lang="en-US" dirty="0" smtClean="0"/>
              <a:t>Bundle </a:t>
            </a:r>
            <a:r>
              <a:rPr lang="ar-IQ" dirty="0" smtClean="0"/>
              <a:t> من الياف </a:t>
            </a:r>
            <a:r>
              <a:rPr lang="en-US" dirty="0" smtClean="0"/>
              <a:t>Fibers</a:t>
            </a:r>
            <a:r>
              <a:rPr lang="ar-IQ" dirty="0" smtClean="0"/>
              <a:t>وكل ليف يتكون بدوره من عدد كبير من اللييفات </a:t>
            </a:r>
            <a:r>
              <a:rPr lang="en-US" dirty="0" smtClean="0"/>
              <a:t>Fibrils</a:t>
            </a:r>
            <a:r>
              <a:rPr lang="ar-IQ" dirty="0" smtClean="0"/>
              <a:t> موازية بعضها لبعض ومتماسكة بعضها مع بعض بوساطة مادة ملاطية سمنتية واللييف اصغر وحدة يمكن ان تظهر تحت القوى الكبرى للمجهر الضوئي .</a:t>
            </a:r>
            <a:endParaRPr lang="en-US" dirty="0" smtClean="0"/>
          </a:p>
          <a:p>
            <a:pPr algn="just" rtl="1">
              <a:buNone/>
            </a:pPr>
            <a:r>
              <a:rPr lang="ar-IQ" b="1" dirty="0" smtClean="0"/>
              <a:t>2- الالياف الصفر او المرنة</a:t>
            </a:r>
            <a:r>
              <a:rPr lang="en-US" b="1" dirty="0" smtClean="0"/>
              <a:t>Elastic fibers  Yellow or</a:t>
            </a:r>
            <a:endParaRPr lang="en-US" dirty="0" smtClean="0"/>
          </a:p>
          <a:p>
            <a:pPr algn="just" rtl="1">
              <a:buNone/>
            </a:pPr>
            <a:r>
              <a:rPr lang="ar-IQ" dirty="0" smtClean="0"/>
              <a:t>تكون الالياف الصفر طويلة ورفيعة وقد تكون بشكل شرائط سميكة او صفائح مثقبة تتفرع الالياف الصفر وتلتقي وتوجد بصورة مفردة ولاتشكل حزما وتكون مرنة سهلة التمدد وتكون الارومات الليفية من نوع خاص من الالياف الصفر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rtl="1">
              <a:buNone/>
            </a:pPr>
            <a:r>
              <a:rPr lang="ar-IQ" b="1" dirty="0" smtClean="0"/>
              <a:t>- الالياف الشبكية </a:t>
            </a:r>
            <a:r>
              <a:rPr lang="en-US" b="1" dirty="0" smtClean="0"/>
              <a:t>Reticular Fibers</a:t>
            </a:r>
            <a:r>
              <a:rPr lang="en-US" dirty="0" smtClean="0"/>
              <a:t> </a:t>
            </a:r>
          </a:p>
          <a:p>
            <a:pPr algn="just" rtl="1">
              <a:buNone/>
            </a:pPr>
            <a:r>
              <a:rPr lang="ar-IQ" dirty="0" smtClean="0"/>
              <a:t>الالياف الشبكية تتفرع وتتشابك فروعها مكونة ما يشبه الشبكة وتظهر تحت المجهر الالكتروني مكونة لييفات مشابهة في التركيب للييفات الالياف البيض ولهذا يمكن عدها اليافا بيضا فتية غير تامة التكوين وذلك لان هذا النوع من الالياف هو اول انواع الالياف ظهورا في الجنين وتظهر الالياف الشبكية مستمرة مع الالياف البيض في بعض المناطق وهذه تظهر مرحلة تحول النوع الاول الى النوع الثاني . تكثر الالياف الشبكية في الاعضاء اللمفية عادة وفي الحدود بين النسيج الضام والنسج الاخرى .</a:t>
            </a:r>
            <a:endParaRPr lang="en-US" dirty="0" smtClean="0"/>
          </a:p>
          <a:p>
            <a:pPr algn="just" rtl="1">
              <a:buNone/>
            </a:pPr>
            <a:r>
              <a:rPr lang="ar-IQ" b="1" dirty="0" smtClean="0"/>
              <a:t>3</a:t>
            </a:r>
            <a:r>
              <a:rPr lang="ar-IQ" b="1" u="sng" dirty="0" smtClean="0"/>
              <a:t>-المادة الاساس </a:t>
            </a:r>
            <a:r>
              <a:rPr lang="en-US" b="1" u="sng" dirty="0" smtClean="0"/>
              <a:t>Ground substance</a:t>
            </a:r>
            <a:endParaRPr lang="en-US" dirty="0" smtClean="0"/>
          </a:p>
          <a:p>
            <a:pPr algn="just" rtl="1">
              <a:buNone/>
            </a:pPr>
            <a:r>
              <a:rPr lang="ar-IQ" dirty="0" smtClean="0"/>
              <a:t>وهي مادة شفافة متجانسة ليس لها شكل معين وقد يكون قوامها سائلا او نصف سائل او جيلاتيني او صلب تشغل المسافات بين الخلايا او الالياف . وتتكون المادة الاساس بشكل رئيسي من </a:t>
            </a:r>
            <a:r>
              <a:rPr lang="en-US" dirty="0" err="1" smtClean="0"/>
              <a:t>Glycosaminoglycans</a:t>
            </a:r>
            <a:r>
              <a:rPr lang="ar-IQ" dirty="0" smtClean="0"/>
              <a:t> متعدد السكريد </a:t>
            </a:r>
            <a:r>
              <a:rPr lang="en-US" dirty="0" smtClean="0"/>
              <a:t>Polysaccharides</a:t>
            </a:r>
            <a:r>
              <a:rPr lang="ar-IQ" dirty="0" smtClean="0"/>
              <a:t> ويحتوي على سكريات امينية وبروتينات سكرية </a:t>
            </a:r>
            <a:r>
              <a:rPr lang="en-US" dirty="0" smtClean="0"/>
              <a:t>Glycoprotein</a:t>
            </a:r>
            <a:r>
              <a:rPr lang="ar-IQ" dirty="0" smtClean="0"/>
              <a:t> ومعظم الكلايكوز امينوكلايكان يرتبط ببروتين مكونا الارومات الليفية .</a:t>
            </a:r>
            <a:endParaRPr lang="en-US" dirty="0" smtClean="0"/>
          </a:p>
          <a:p>
            <a:pPr algn="just" rtl="1">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sz="3600" b="1" u="sng" dirty="0" smtClean="0"/>
              <a:t>انواع النسج الضامة </a:t>
            </a:r>
            <a:endParaRPr lang="en-US" sz="3600" dirty="0"/>
          </a:p>
        </p:txBody>
      </p:sp>
      <p:sp>
        <p:nvSpPr>
          <p:cNvPr id="3" name="Content Placeholder 2"/>
          <p:cNvSpPr>
            <a:spLocks noGrp="1"/>
          </p:cNvSpPr>
          <p:nvPr>
            <p:ph idx="1"/>
          </p:nvPr>
        </p:nvSpPr>
        <p:spPr/>
        <p:txBody>
          <a:bodyPr>
            <a:normAutofit fontScale="62500" lnSpcReduction="20000"/>
          </a:bodyPr>
          <a:lstStyle/>
          <a:p>
            <a:pPr algn="just" rtl="1">
              <a:buNone/>
            </a:pPr>
            <a:r>
              <a:rPr lang="ar-IQ" dirty="0" smtClean="0"/>
              <a:t>1-النسيج الميزنكيمي( المتوسط) </a:t>
            </a:r>
            <a:r>
              <a:rPr lang="en-US" dirty="0" err="1" smtClean="0"/>
              <a:t>Mesenchymal</a:t>
            </a:r>
            <a:r>
              <a:rPr lang="en-US" dirty="0" smtClean="0"/>
              <a:t> Tissue</a:t>
            </a:r>
          </a:p>
          <a:p>
            <a:pPr algn="just" rtl="1"/>
            <a:r>
              <a:rPr lang="ar-IQ" dirty="0" smtClean="0"/>
              <a:t>يوجد هذا النسيج في الاجنة في الاسابيع الاولى من عمرها ثم ياخذ بالاختفاء تدريجيا حيث يتخصص ويتحول الى انواع اخرى من النسج ويتكون من خلايا تدعى بخلايا النسيج المتوسط .وتنغمر هذه الخلايا ضمن مادة بينية سائلة .</a:t>
            </a:r>
            <a:endParaRPr lang="en-US" dirty="0" smtClean="0"/>
          </a:p>
          <a:p>
            <a:pPr algn="just" rtl="1">
              <a:buNone/>
            </a:pPr>
            <a:r>
              <a:rPr lang="ar-IQ" dirty="0" smtClean="0"/>
              <a:t>2- النسيج الضام الهللي </a:t>
            </a:r>
            <a:r>
              <a:rPr lang="en-US" dirty="0" err="1" smtClean="0"/>
              <a:t>Areolar</a:t>
            </a:r>
            <a:r>
              <a:rPr lang="en-US" dirty="0" smtClean="0"/>
              <a:t> Connective Tissue </a:t>
            </a:r>
          </a:p>
          <a:p>
            <a:pPr algn="just" rtl="1"/>
            <a:r>
              <a:rPr lang="ar-IQ" dirty="0" smtClean="0"/>
              <a:t>يدخل في تركيب هذا النسيج اغلب العناصر المكونة للنسيج الضام حيث يتكون من مادة اساس شبه سائلة تحتوي على الياف بيض وهي السائدة والياف صفر وقليل من الالياف الشبكية . اما  خلاياه تكون كثيرة ولكن الارومات الليفية والبلاعم الكبرية هي الاكثر شيوعا ,عموما يظهر هذا النسيج عند فحص معظم المقاطع الماخوذة في الجسم .وتنغمر فيه الاوعية الدموية والاعصاب وتتكون الاغشية المصلية </a:t>
            </a:r>
            <a:r>
              <a:rPr lang="en-US" dirty="0" smtClean="0"/>
              <a:t>Serous membrane </a:t>
            </a:r>
            <a:r>
              <a:rPr lang="ar-IQ" dirty="0" smtClean="0"/>
              <a:t> كالتي تكون في القلب والءتين والقناة الهظمية من نسيج ضام هللي يغطييه نسيج ظهاري حرشفي بسيط وكذلك المساريق </a:t>
            </a:r>
            <a:r>
              <a:rPr lang="en-US" dirty="0" smtClean="0"/>
              <a:t>Mesenteries </a:t>
            </a:r>
            <a:r>
              <a:rPr lang="ar-IQ" dirty="0" smtClean="0"/>
              <a:t> تتكون من نسيج ضام هللي محصور بين طبقتين من نسيج ظهاري حرشفي بسيط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err="1" smtClean="0"/>
              <a:t>Areolar</a:t>
            </a:r>
            <a:r>
              <a:rPr lang="en-US" sz="3200" dirty="0" smtClean="0"/>
              <a:t> connective tissue</a:t>
            </a:r>
            <a:endParaRPr lang="en-US" sz="3200" dirty="0"/>
          </a:p>
        </p:txBody>
      </p:sp>
      <p:pic>
        <p:nvPicPr>
          <p:cNvPr id="4" name="Content Placeholder 3"/>
          <p:cNvPicPr>
            <a:picLocks noGrp="1"/>
          </p:cNvPicPr>
          <p:nvPr>
            <p:ph idx="1"/>
          </p:nvPr>
        </p:nvPicPr>
        <p:blipFill>
          <a:blip r:embed="rId2"/>
          <a:srcRect/>
          <a:stretch>
            <a:fillRect/>
          </a:stretch>
        </p:blipFill>
        <p:spPr bwMode="auto">
          <a:xfrm>
            <a:off x="609601" y="1676400"/>
            <a:ext cx="7924800" cy="48005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rtl="1">
              <a:buNone/>
            </a:pPr>
            <a:r>
              <a:rPr lang="ar-IQ" dirty="0" smtClean="0"/>
              <a:t>- النسيج الضام المخاطي او المخاطاني </a:t>
            </a:r>
            <a:r>
              <a:rPr lang="en-US" dirty="0" smtClean="0"/>
              <a:t>Mucous Connective Tissue</a:t>
            </a:r>
          </a:p>
          <a:p>
            <a:pPr algn="just" rtl="1">
              <a:buNone/>
            </a:pPr>
            <a:r>
              <a:rPr lang="ar-IQ" dirty="0" smtClean="0"/>
              <a:t>يوجد هذا النسيج في الحبل السري </a:t>
            </a:r>
            <a:r>
              <a:rPr lang="en-US" dirty="0" smtClean="0"/>
              <a:t>Umbilical Cord</a:t>
            </a:r>
            <a:r>
              <a:rPr lang="ar-IQ" dirty="0" smtClean="0"/>
              <a:t> للجنين بشكل جيلاتين وارتون</a:t>
            </a:r>
            <a:r>
              <a:rPr lang="en-US" dirty="0" err="1" smtClean="0"/>
              <a:t>Warton</a:t>
            </a:r>
            <a:r>
              <a:rPr lang="en-US" dirty="0" smtClean="0"/>
              <a:t> ̓s Jelly</a:t>
            </a:r>
            <a:r>
              <a:rPr lang="ar-IQ" dirty="0" smtClean="0"/>
              <a:t> ويوجد ايضا في الخلط الزجاجي للعين </a:t>
            </a:r>
            <a:r>
              <a:rPr lang="en-US" dirty="0" smtClean="0"/>
              <a:t>Vitreous humor</a:t>
            </a:r>
            <a:r>
              <a:rPr lang="ar-IQ" dirty="0" smtClean="0"/>
              <a:t> في البالغ وقد وجد في لب السن الفتي . ويتكون هذا النسيج من الارومات الليفية ذات المظهر النجمي في المنظر السطحي ومغزلية في المنظر الجانبي وتقع هذه الخلايا ضمن ماددة اساس شبه جيلاتينية مخاطية تنتشر فيها الياف بيض دقيقة وكمية قليلة من الياف مطاطة وشبكية وقد تحتوي المادة الاساس بلاعم كبرية وخلايا لمفية .</a:t>
            </a:r>
            <a:endParaRPr lang="en-US" dirty="0" smtClean="0"/>
          </a:p>
          <a:p>
            <a:pPr algn="just" rtl="1"/>
            <a:r>
              <a:rPr lang="ar-IQ" dirty="0" smtClean="0"/>
              <a:t> </a:t>
            </a:r>
            <a:endParaRPr lang="en-US" dirty="0" smtClean="0"/>
          </a:p>
          <a:p>
            <a:pPr algn="just" rtl="1">
              <a:buNone/>
            </a:pPr>
            <a:r>
              <a:rPr lang="ar-IQ" dirty="0" smtClean="0"/>
              <a:t>4- النسيج الضام الدهني </a:t>
            </a:r>
            <a:r>
              <a:rPr lang="en-US" dirty="0" smtClean="0"/>
              <a:t>Adipose Connective Tissue </a:t>
            </a:r>
          </a:p>
          <a:p>
            <a:pPr algn="just" rtl="1">
              <a:buNone/>
            </a:pPr>
            <a:r>
              <a:rPr lang="ar-IQ" dirty="0" smtClean="0"/>
              <a:t>توجد الخلايا الشحمية في النسسيج الضام الهللي وعند تجمعها باعداد كبيرة يسمى ذلك النسيج بالنسيج الشحمي .وتكون كل خلية شحمية فيه محاطة بشبكة من الالياف الشبكية الدقيقة ويوجد بين الخلايا الشحمية الارومات الليفية والخلايا اللمفية وكريات الدم البيض الحمضة والخلايا البدينة .</a:t>
            </a:r>
            <a:endParaRPr lang="en-US" dirty="0" smtClean="0"/>
          </a:p>
          <a:p>
            <a:pPr rtl="1"/>
            <a:r>
              <a:rPr lang="ar-IQ" dirty="0" smtClean="0"/>
              <a:t> </a:t>
            </a:r>
            <a:endParaRPr lang="en-US" dirty="0" smtClean="0"/>
          </a:p>
          <a:p>
            <a:pPr rtl="1"/>
            <a:r>
              <a:rPr lang="ar-IQ" dirty="0" smtClean="0"/>
              <a:t> </a:t>
            </a:r>
            <a:endParaRPr lang="en-US" dirty="0" smtClean="0"/>
          </a:p>
          <a:p>
            <a:pPr algn="just" rtl="1">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rtl="1">
              <a:buNone/>
            </a:pPr>
            <a:r>
              <a:rPr lang="ar-IQ" dirty="0" smtClean="0"/>
              <a:t>- النسيج الضام الشبكي </a:t>
            </a:r>
            <a:r>
              <a:rPr lang="en-US" dirty="0" smtClean="0"/>
              <a:t>Reticular Connective tissue  </a:t>
            </a:r>
          </a:p>
          <a:p>
            <a:pPr algn="just" rtl="1">
              <a:buNone/>
            </a:pPr>
            <a:r>
              <a:rPr lang="ar-IQ" dirty="0" smtClean="0"/>
              <a:t>وهونوع بدائي من الانسجة الضامة يتميز بوجود شبكة من الالياف الشبكية المرافقة للخلايا الشبكية . وتنغمر الخلايا والالياف ضمن المادة الاساس السائلة القوام غير المقبلة للملونات .يوجد هذا النسيج في الاعضاء اللمفية ونقي العظم </a:t>
            </a:r>
            <a:r>
              <a:rPr lang="en-US" dirty="0" smtClean="0"/>
              <a:t>Bone Marrow</a:t>
            </a:r>
            <a:r>
              <a:rPr lang="ar-IQ" dirty="0" smtClean="0"/>
              <a:t> يشبه هذا النسيج النسيج المتوسط غير ان النسيج الضام تتداخل مع خلاياه خلايا لمفية وخلايا دموية اخرى .</a:t>
            </a:r>
            <a:endParaRPr lang="en-US" dirty="0" smtClean="0"/>
          </a:p>
          <a:p>
            <a:pPr algn="just" rtl="1"/>
            <a:r>
              <a:rPr lang="ar-IQ" dirty="0" smtClean="0"/>
              <a:t> </a:t>
            </a:r>
            <a:endParaRPr lang="en-US" dirty="0" smtClean="0"/>
          </a:p>
          <a:p>
            <a:pPr algn="just" rtl="1">
              <a:buNone/>
            </a:pPr>
            <a:r>
              <a:rPr lang="ar-IQ" dirty="0" smtClean="0"/>
              <a:t>النسيج الضام الكثيف </a:t>
            </a:r>
            <a:r>
              <a:rPr lang="en-US" dirty="0" smtClean="0"/>
              <a:t>Dense Connective Tissue  </a:t>
            </a:r>
          </a:p>
          <a:p>
            <a:pPr algn="just" rtl="1">
              <a:buNone/>
            </a:pPr>
            <a:r>
              <a:rPr lang="ar-IQ" dirty="0" smtClean="0"/>
              <a:t>يصنف هذا النسيج بالنسبة الى ترتيب الالياف السائدة فيه الى ما ياتي :-</a:t>
            </a:r>
            <a:endParaRPr lang="en-US" dirty="0" smtClean="0"/>
          </a:p>
          <a:p>
            <a:pPr lvl="0" algn="just" rtl="1">
              <a:buNone/>
            </a:pPr>
            <a:r>
              <a:rPr lang="ar-IQ" dirty="0" smtClean="0"/>
              <a:t>النسيج الضام الكثيف غير المنتظم </a:t>
            </a:r>
            <a:r>
              <a:rPr lang="en-US" dirty="0" smtClean="0"/>
              <a:t>Dense Irregular connective Tissue </a:t>
            </a:r>
          </a:p>
          <a:p>
            <a:pPr algn="just" rtl="1">
              <a:buNone/>
            </a:pPr>
            <a:r>
              <a:rPr lang="ar-IQ" dirty="0" smtClean="0"/>
              <a:t>يتخذ هذا النسيج شكل صفائح . الالياف تتشابك فيما بينها بغير انتظام وفي اتجاهات مختلفة ,ولذلك يقاوم التوتر في مختلف الاتجاهات .تكون الالياف البيض سائدة فضلا عن الالياف الصفر والشبكية بصورة قليلة . ان هذا النسيج يكون ادمة الجلد </a:t>
            </a:r>
            <a:r>
              <a:rPr lang="en-US" dirty="0" smtClean="0"/>
              <a:t>Dermis</a:t>
            </a:r>
            <a:r>
              <a:rPr lang="ar-IQ" dirty="0" smtClean="0"/>
              <a:t> ويوجد بشكل سمحاق العظم </a:t>
            </a:r>
            <a:r>
              <a:rPr lang="en-US" dirty="0" err="1" smtClean="0"/>
              <a:t>Preiosteum</a:t>
            </a:r>
            <a:r>
              <a:rPr lang="ar-IQ" dirty="0" smtClean="0"/>
              <a:t> وبشكل سمحاق الغضروف </a:t>
            </a:r>
            <a:r>
              <a:rPr lang="en-US" dirty="0" err="1" smtClean="0"/>
              <a:t>Perichondrium</a:t>
            </a:r>
            <a:r>
              <a:rPr lang="ar-IQ" dirty="0" smtClean="0"/>
              <a:t> ويكون اغلفة تحيط بالعقد اللمفية </a:t>
            </a:r>
            <a:r>
              <a:rPr lang="en-US" dirty="0" smtClean="0"/>
              <a:t>Lymph nods</a:t>
            </a:r>
            <a:r>
              <a:rPr lang="ar-IQ" dirty="0" smtClean="0"/>
              <a:t> والكبد والخصية ويكون اساس معظم اللفافات</a:t>
            </a:r>
            <a:r>
              <a:rPr lang="en-US" dirty="0" smtClean="0"/>
              <a:t>Fascias</a:t>
            </a:r>
            <a:r>
              <a:rPr lang="ar-IQ" dirty="0" smtClean="0"/>
              <a:t>. </a:t>
            </a:r>
            <a:endParaRPr lang="en-US" dirty="0" smtClean="0"/>
          </a:p>
          <a:p>
            <a:pPr algn="just" rtl="1">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sz="3600" dirty="0" smtClean="0"/>
              <a:t>النسيج الضام الشحمي</a:t>
            </a:r>
            <a:endParaRPr lang="en-US" sz="3600" dirty="0"/>
          </a:p>
        </p:txBody>
      </p:sp>
      <p:pic>
        <p:nvPicPr>
          <p:cNvPr id="4" name="Content Placeholder 3"/>
          <p:cNvPicPr>
            <a:picLocks noGrp="1"/>
          </p:cNvPicPr>
          <p:nvPr>
            <p:ph idx="1"/>
          </p:nvPr>
        </p:nvPicPr>
        <p:blipFill>
          <a:blip r:embed="rId2"/>
          <a:srcRect/>
          <a:stretch>
            <a:fillRect/>
          </a:stretch>
        </p:blipFill>
        <p:spPr bwMode="auto">
          <a:xfrm>
            <a:off x="457201" y="1600200"/>
            <a:ext cx="8382000" cy="50291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lvl="0" algn="just" rtl="1">
              <a:buNone/>
            </a:pPr>
            <a:r>
              <a:rPr lang="ar-IQ" dirty="0" smtClean="0"/>
              <a:t>النسيج الضام الكثيف المنتظم </a:t>
            </a:r>
            <a:r>
              <a:rPr lang="en-US" dirty="0" smtClean="0"/>
              <a:t>Dense Regular Connective </a:t>
            </a:r>
            <a:r>
              <a:rPr lang="en-US" dirty="0" err="1" smtClean="0"/>
              <a:t>Tisssue</a:t>
            </a:r>
            <a:r>
              <a:rPr lang="en-US" dirty="0" smtClean="0"/>
              <a:t> </a:t>
            </a:r>
          </a:p>
          <a:p>
            <a:pPr algn="just" rtl="1">
              <a:buNone/>
            </a:pPr>
            <a:r>
              <a:rPr lang="ar-IQ" dirty="0" smtClean="0"/>
              <a:t>وتترتب الالياف في هذا النسيج بصورة منتظمة وبهذا يقاوم الشد في اتجاه واحد ويصنف بحسب نوع الالياف السائدة فيه الى :-</a:t>
            </a:r>
            <a:endParaRPr lang="en-US" dirty="0" smtClean="0"/>
          </a:p>
          <a:p>
            <a:pPr lvl="0" algn="just" rtl="1">
              <a:buNone/>
            </a:pPr>
            <a:r>
              <a:rPr lang="ar-IQ" dirty="0" smtClean="0"/>
              <a:t>النسيج الضام المطاط </a:t>
            </a:r>
            <a:r>
              <a:rPr lang="en-US" dirty="0" smtClean="0"/>
              <a:t>Elastic Connective Tissue  </a:t>
            </a:r>
          </a:p>
          <a:p>
            <a:pPr algn="just" rtl="1">
              <a:buNone/>
            </a:pPr>
            <a:r>
              <a:rPr lang="ar-IQ" dirty="0" smtClean="0"/>
              <a:t>يحتوي هذا النسيج على الالياف الصفر بكمية كبيرة وتكون هذه الالياف بشكل شرائط سميكة تتفرع غالبا بزوايا حادة وتلتقي ويكون بعضها موازيا بعضها الاخر وتحاط بشبكة من الالياف الشبكية كما تشغل الفسح بين الالياف الصفر بقليل من الالياف البيض التي يبدو متموجة وبالارومات الليفية . يوجد هذا النسيج في الرباط القفوي </a:t>
            </a:r>
            <a:r>
              <a:rPr lang="en-US" dirty="0" err="1" smtClean="0"/>
              <a:t>Ligamentum</a:t>
            </a:r>
            <a:r>
              <a:rPr lang="en-US" dirty="0" smtClean="0"/>
              <a:t> </a:t>
            </a:r>
            <a:r>
              <a:rPr lang="en-US" dirty="0" err="1" smtClean="0"/>
              <a:t>nuchae</a:t>
            </a:r>
            <a:r>
              <a:rPr lang="ar-IQ" dirty="0" smtClean="0"/>
              <a:t> في منطقة الرقبة في الحيوانات ذات الاربع والربط الصغيرة بين  الفقرات ويوجد هذا النسيج في الحبال الصوتية </a:t>
            </a:r>
            <a:r>
              <a:rPr lang="en-US" dirty="0" smtClean="0"/>
              <a:t>True Vocal Cord </a:t>
            </a:r>
            <a:r>
              <a:rPr lang="ar-IQ" dirty="0" smtClean="0"/>
              <a:t> وفي الاوعية الدموية , حيث تكون هذه المناطق معرضة للتمدد والرجوع الى حالتها الطبيعية عند زوال المؤثر .</a:t>
            </a:r>
            <a:endParaRPr lang="en-US" dirty="0" smtClean="0"/>
          </a:p>
          <a:p>
            <a:pPr lvl="0" algn="just" rtl="1">
              <a:buNone/>
            </a:pPr>
            <a:r>
              <a:rPr lang="ar-IQ" dirty="0" smtClean="0"/>
              <a:t>النسيج الضام الليفي الابيض </a:t>
            </a:r>
            <a:r>
              <a:rPr lang="en-US" dirty="0" smtClean="0"/>
              <a:t>White Fibrous Connective Tissue </a:t>
            </a:r>
          </a:p>
          <a:p>
            <a:pPr algn="just" rtl="1"/>
            <a:r>
              <a:rPr lang="ar-IQ" dirty="0" smtClean="0"/>
              <a:t>يتمثل هذا النسيج بالاوتار </a:t>
            </a:r>
            <a:r>
              <a:rPr lang="en-US" dirty="0" smtClean="0"/>
              <a:t>Tendons</a:t>
            </a:r>
            <a:r>
              <a:rPr lang="ar-IQ" dirty="0" smtClean="0"/>
              <a:t> التي تربط العضلات بالعظام ويتمثل ايضا بالسفق </a:t>
            </a:r>
            <a:r>
              <a:rPr lang="en-US" dirty="0" err="1" smtClean="0"/>
              <a:t>Aponeurous</a:t>
            </a:r>
            <a:r>
              <a:rPr lang="ar-IQ" dirty="0" smtClean="0"/>
              <a:t> وبكثير من الربط . يتكون الوتر من عدد كبير من الالياف البيض الموازية بعضها لبعض التي تحصر بينها الارومات الليفية المسماة في هذه الحالة بالخلايا الوترية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7-Point Star 1"/>
          <p:cNvSpPr/>
          <p:nvPr/>
        </p:nvSpPr>
        <p:spPr>
          <a:xfrm>
            <a:off x="0" y="-381000"/>
            <a:ext cx="9144000" cy="7239000"/>
          </a:xfrm>
          <a:prstGeom prst="star7">
            <a:avLst/>
          </a:prstGeom>
          <a:blipFill>
            <a:blip r:embed="rId2"/>
            <a:tile tx="0" ty="0" sx="100000" sy="100000" flip="none" algn="tl"/>
          </a:blipFill>
          <a:ln>
            <a:solidFill>
              <a:srgbClr val="00B0F0"/>
            </a:solidFill>
          </a:ln>
          <a:effectLst>
            <a:glow rad="101600">
              <a:srgbClr val="66FF99">
                <a:alpha val="60000"/>
              </a:srgbClr>
            </a:glow>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dirty="0">
              <a:solidFill>
                <a:srgbClr val="FFC000"/>
              </a:solidFill>
              <a:latin typeface="FrankRuehl" pitchFamily="34" charset="-79"/>
              <a:ea typeface="BatangChe" pitchFamily="49" charset="-127"/>
              <a:cs typeface="FrankRuehl" pitchFamily="34" charset="-79"/>
            </a:endParaRPr>
          </a:p>
        </p:txBody>
      </p:sp>
      <p:sp>
        <p:nvSpPr>
          <p:cNvPr id="5" name="4-Point Star 4"/>
          <p:cNvSpPr/>
          <p:nvPr/>
        </p:nvSpPr>
        <p:spPr>
          <a:xfrm>
            <a:off x="304800" y="381000"/>
            <a:ext cx="914400" cy="914400"/>
          </a:xfrm>
          <a:prstGeom prst="star4">
            <a:avLst>
              <a:gd name="adj" fmla="val 1229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4-Point Star 5"/>
          <p:cNvSpPr/>
          <p:nvPr/>
        </p:nvSpPr>
        <p:spPr>
          <a:xfrm>
            <a:off x="5791200" y="0"/>
            <a:ext cx="914400" cy="914400"/>
          </a:xfrm>
          <a:prstGeom prst="star4">
            <a:avLst>
              <a:gd name="adj" fmla="val 1229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4-Point Star 7"/>
          <p:cNvSpPr/>
          <p:nvPr/>
        </p:nvSpPr>
        <p:spPr>
          <a:xfrm>
            <a:off x="609600" y="5257800"/>
            <a:ext cx="914400" cy="914400"/>
          </a:xfrm>
          <a:prstGeom prst="star4">
            <a:avLst>
              <a:gd name="adj" fmla="val 12295"/>
            </a:avLst>
          </a:prstGeom>
          <a:solidFill>
            <a:srgbClr val="FFFF00"/>
          </a:solidFill>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4-Point Star 8"/>
          <p:cNvSpPr/>
          <p:nvPr/>
        </p:nvSpPr>
        <p:spPr>
          <a:xfrm>
            <a:off x="7772400" y="381000"/>
            <a:ext cx="914400" cy="914400"/>
          </a:xfrm>
          <a:prstGeom prst="star4">
            <a:avLst>
              <a:gd name="adj" fmla="val 1229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4-Point Star 9"/>
          <p:cNvSpPr/>
          <p:nvPr/>
        </p:nvSpPr>
        <p:spPr>
          <a:xfrm>
            <a:off x="8001000" y="2362200"/>
            <a:ext cx="914400" cy="914400"/>
          </a:xfrm>
          <a:prstGeom prst="star4">
            <a:avLst>
              <a:gd name="adj" fmla="val 1229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4-Point Star 10"/>
          <p:cNvSpPr/>
          <p:nvPr/>
        </p:nvSpPr>
        <p:spPr>
          <a:xfrm>
            <a:off x="0" y="2209800"/>
            <a:ext cx="914400" cy="914400"/>
          </a:xfrm>
          <a:prstGeom prst="star4">
            <a:avLst>
              <a:gd name="adj" fmla="val 1229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4-Point Star 11"/>
          <p:cNvSpPr/>
          <p:nvPr/>
        </p:nvSpPr>
        <p:spPr>
          <a:xfrm>
            <a:off x="7696200" y="5410200"/>
            <a:ext cx="914400" cy="914400"/>
          </a:xfrm>
          <a:prstGeom prst="star4">
            <a:avLst>
              <a:gd name="adj" fmla="val 12295"/>
            </a:avLst>
          </a:prstGeom>
          <a:solidFill>
            <a:srgbClr val="FFFF00"/>
          </a:solidFill>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4-Point Star 12"/>
          <p:cNvSpPr/>
          <p:nvPr/>
        </p:nvSpPr>
        <p:spPr>
          <a:xfrm>
            <a:off x="2286000" y="0"/>
            <a:ext cx="914400" cy="914400"/>
          </a:xfrm>
          <a:prstGeom prst="star4">
            <a:avLst>
              <a:gd name="adj" fmla="val 1229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600201" y="1981200"/>
            <a:ext cx="6172200" cy="2308324"/>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ar-SA" sz="3600" b="1" dirty="0" smtClean="0">
                <a:solidFill>
                  <a:srgbClr val="FFFF00"/>
                </a:solidFill>
              </a:rPr>
              <a:t>قَالَ رَبِّ اشْرَحْ لِي صَدْرِي (25) وَيَسِّرْ لِي أَمْرِي (26) وَاحْلُلْ عُقْدَةً مِنْ لِسَانِي (27) يَفْقَهُوا قَوْلِي </a:t>
            </a:r>
            <a:endParaRPr lang="en-US" sz="3600" b="1" cap="none" spc="0" dirty="0">
              <a:ln w="50800"/>
              <a:solidFill>
                <a:srgbClr val="FFFF00"/>
              </a:solidFill>
              <a:effectLst/>
            </a:endParaRPr>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a:glow rad="228600">
              <a:schemeClr val="accent2">
                <a:satMod val="175000"/>
                <a:alpha val="40000"/>
              </a:schemeClr>
            </a:glow>
          </a:effectLst>
          <a:scene3d>
            <a:camera prst="perspectiveBelow"/>
            <a:lightRig rig="threePt" dir="t"/>
          </a:scene3d>
        </p:spPr>
      </p:pic>
      <p:sp>
        <p:nvSpPr>
          <p:cNvPr id="3" name="Rectangle 2"/>
          <p:cNvSpPr/>
          <p:nvPr/>
        </p:nvSpPr>
        <p:spPr>
          <a:xfrm>
            <a:off x="1828800" y="2667000"/>
            <a:ext cx="5029200" cy="1108075"/>
          </a:xfrm>
          <a:prstGeom prst="rect">
            <a:avLst/>
          </a:prstGeom>
        </p:spPr>
        <p:txBody>
          <a:bodyPr>
            <a:spAutoFit/>
          </a:bodyPr>
          <a:lstStyle/>
          <a:p>
            <a:pPr algn="ctr" rtl="0" fontAlgn="auto">
              <a:spcBef>
                <a:spcPts val="0"/>
              </a:spcBef>
              <a:spcAft>
                <a:spcPts val="0"/>
              </a:spcAft>
              <a:defRPr/>
            </a:pPr>
            <a:r>
              <a:rPr lang="en-US" sz="6600" b="1" i="1" dirty="0">
                <a:solidFill>
                  <a:schemeClr val="accent2">
                    <a:lumMod val="75000"/>
                  </a:schemeClr>
                </a:solidFill>
                <a:latin typeface="Times New Roman" pitchFamily="18" charset="0"/>
                <a:cs typeface="Times New Roman" pitchFamily="18" charset="0"/>
              </a:rPr>
              <a:t>Thank you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wrap="square" lIns="91440" tIns="45720" rIns="91440" bIns="45720" numCol="1" anchorCtr="0" compatLnSpc="1">
            <a:prstTxWarp prst="textNoShape">
              <a:avLst/>
            </a:prstTxWarp>
          </a:bodyPr>
          <a:lstStyle/>
          <a:p>
            <a:pPr marR="0"/>
            <a:endParaRPr lang="en-US" cap="none" smtClean="0">
              <a:effectLst/>
            </a:endParaRPr>
          </a:p>
        </p:txBody>
      </p:sp>
      <p:sp>
        <p:nvSpPr>
          <p:cNvPr id="10243" name="Subtitle 2"/>
          <p:cNvSpPr>
            <a:spLocks noGrp="1"/>
          </p:cNvSpPr>
          <p:nvPr>
            <p:ph type="subTitle" idx="1"/>
          </p:nvPr>
        </p:nvSpPr>
        <p:spPr/>
        <p:txBody>
          <a:bodyPr/>
          <a:lstStyle/>
          <a:p>
            <a:pPr>
              <a:spcBef>
                <a:spcPct val="0"/>
              </a:spcBef>
            </a:pPr>
            <a:endParaRPr lang="en-US" smtClean="0"/>
          </a:p>
        </p:txBody>
      </p:sp>
      <p:pic>
        <p:nvPicPr>
          <p:cNvPr id="10244" name="Picture 2" descr="E:\free-animated-powerpoint-backgrounds-and-templates-640x464.jpg"/>
          <p:cNvPicPr>
            <a:picLocks noChangeAspect="1" noChangeArrowheads="1"/>
          </p:cNvPicPr>
          <p:nvPr/>
        </p:nvPicPr>
        <p:blipFill>
          <a:blip r:embed="rId2"/>
          <a:srcRect/>
          <a:stretch>
            <a:fillRect/>
          </a:stretch>
        </p:blipFill>
        <p:spPr bwMode="auto">
          <a:xfrm>
            <a:off x="0" y="0"/>
            <a:ext cx="9144000" cy="7239000"/>
          </a:xfrm>
          <a:prstGeom prst="rect">
            <a:avLst/>
          </a:prstGeom>
          <a:noFill/>
          <a:ln w="9525">
            <a:noFill/>
            <a:miter lim="800000"/>
            <a:headEnd/>
            <a:tailEnd/>
          </a:ln>
        </p:spPr>
      </p:pic>
      <p:sp>
        <p:nvSpPr>
          <p:cNvPr id="5" name="Rectangle 4"/>
          <p:cNvSpPr/>
          <p:nvPr/>
        </p:nvSpPr>
        <p:spPr>
          <a:xfrm>
            <a:off x="2285733" y="1066800"/>
            <a:ext cx="6858267" cy="1754326"/>
          </a:xfrm>
          <a:prstGeom prst="rect">
            <a:avLst/>
          </a:prstGeom>
          <a:noFill/>
        </p:spPr>
        <p:txBody>
          <a:bodyPr wrap="square" lIns="91440" tIns="45720" rIns="91440" bIns="45720">
            <a:spAutoFit/>
          </a:bodyPr>
          <a:lstStyle/>
          <a:p>
            <a:pPr algn="ctr" rtl="1"/>
            <a:endParaRPr lang="en-US" sz="5400" dirty="0" smtClean="0">
              <a:solidFill>
                <a:schemeClr val="accent2"/>
              </a:solidFill>
            </a:endParaRPr>
          </a:p>
          <a:p>
            <a:pPr algn="ct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07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النسج الضامة </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Connective tissue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2285733" y="0"/>
            <a:ext cx="6401067" cy="646331"/>
          </a:xfrm>
          <a:prstGeom prst="rect">
            <a:avLst/>
          </a:prstGeom>
          <a:noFill/>
          <a:effectLst>
            <a:glow rad="228600">
              <a:schemeClr val="accent2">
                <a:satMod val="175000"/>
                <a:alpha val="40000"/>
              </a:schemeClr>
            </a:glow>
          </a:effectLst>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rtl="1"/>
            <a:r>
              <a:rPr lang="ar-IQ" sz="3600" dirty="0" smtClean="0">
                <a:solidFill>
                  <a:schemeClr val="accent2"/>
                </a:solidFill>
              </a:rPr>
              <a:t>النسج الضامة </a:t>
            </a:r>
            <a:r>
              <a:rPr lang="en-US" sz="3600" dirty="0" smtClean="0">
                <a:solidFill>
                  <a:schemeClr val="accent2"/>
                </a:solidFill>
              </a:rPr>
              <a:t>Connective tissue</a:t>
            </a:r>
            <a:endParaRPr lang="en-US" sz="3600" dirty="0">
              <a:solidFill>
                <a:schemeClr val="accent2"/>
              </a:solidFill>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Connective tissue </a:t>
            </a:r>
            <a:r>
              <a:rPr lang="ar-IQ" sz="3200" b="1" dirty="0" smtClean="0"/>
              <a:t>النسج الضامة</a:t>
            </a:r>
            <a:endParaRPr lang="en-US" sz="3200" dirty="0"/>
          </a:p>
        </p:txBody>
      </p:sp>
      <p:sp>
        <p:nvSpPr>
          <p:cNvPr id="3" name="Content Placeholder 2"/>
          <p:cNvSpPr>
            <a:spLocks noGrp="1"/>
          </p:cNvSpPr>
          <p:nvPr>
            <p:ph idx="1"/>
          </p:nvPr>
        </p:nvSpPr>
        <p:spPr/>
        <p:txBody>
          <a:bodyPr>
            <a:normAutofit fontScale="92500" lnSpcReduction="20000"/>
          </a:bodyPr>
          <a:lstStyle/>
          <a:p>
            <a:pPr algn="just" rtl="1">
              <a:buNone/>
            </a:pPr>
            <a:r>
              <a:rPr lang="ar-IQ" dirty="0" smtClean="0"/>
              <a:t>تعمل النسج الضامة على ربط اجزاء الجسم المختلفة بعضها ببعض , كما تقوم باسناد هذه الاجزاء ولهذا تدعى هذه النسج احيانا بالنسج الساندة</a:t>
            </a:r>
            <a:r>
              <a:rPr lang="ar-IQ" i="1" dirty="0" smtClean="0"/>
              <a:t> </a:t>
            </a:r>
            <a:r>
              <a:rPr lang="en-US" dirty="0" smtClean="0"/>
              <a:t>Supporting tissue</a:t>
            </a:r>
            <a:r>
              <a:rPr lang="ar-IQ" dirty="0" smtClean="0"/>
              <a:t> وتنشا النسج الضامة من نسيج يدعى النسيج المتوسط </a:t>
            </a:r>
            <a:r>
              <a:rPr lang="en-US" dirty="0" err="1" smtClean="0"/>
              <a:t>Mesenchyme</a:t>
            </a:r>
            <a:r>
              <a:rPr lang="ar-IQ" dirty="0" smtClean="0"/>
              <a:t>والذي ينشا بدوره من الطبقة الجنينية التي تدعى بالاديم المتوسط </a:t>
            </a:r>
            <a:r>
              <a:rPr lang="en-US" dirty="0" smtClean="0"/>
              <a:t>Mesoderm</a:t>
            </a:r>
            <a:r>
              <a:rPr lang="ar-IQ" dirty="0" smtClean="0"/>
              <a:t> .</a:t>
            </a:r>
            <a:endParaRPr lang="en-US" dirty="0" smtClean="0"/>
          </a:p>
          <a:p>
            <a:pPr algn="just" rtl="1">
              <a:buNone/>
            </a:pPr>
            <a:r>
              <a:rPr lang="ar-IQ" dirty="0" smtClean="0"/>
              <a:t>يتكون النسيج الضام بصورة عامة من عناصررئيسية ثلاث هي :-</a:t>
            </a:r>
            <a:endParaRPr lang="en-US" dirty="0" smtClean="0"/>
          </a:p>
          <a:p>
            <a:pPr algn="just" rtl="1">
              <a:buNone/>
            </a:pPr>
            <a:r>
              <a:rPr lang="ar-IQ" sz="3500" dirty="0" smtClean="0">
                <a:solidFill>
                  <a:srgbClr val="FFC000"/>
                </a:solidFill>
              </a:rPr>
              <a:t>1-الخلايا </a:t>
            </a:r>
            <a:r>
              <a:rPr lang="en-US" sz="3500" dirty="0" smtClean="0">
                <a:solidFill>
                  <a:srgbClr val="FFC000"/>
                </a:solidFill>
              </a:rPr>
              <a:t>Cells </a:t>
            </a:r>
            <a:r>
              <a:rPr lang="ar-IQ" sz="3500" dirty="0" smtClean="0">
                <a:solidFill>
                  <a:srgbClr val="FFC000"/>
                </a:solidFill>
              </a:rPr>
              <a:t>, 2- الالياف </a:t>
            </a:r>
            <a:r>
              <a:rPr lang="en-US" sz="3500" dirty="0" smtClean="0">
                <a:solidFill>
                  <a:srgbClr val="FFC000"/>
                </a:solidFill>
              </a:rPr>
              <a:t>Fibers</a:t>
            </a:r>
            <a:r>
              <a:rPr lang="ar-IQ" sz="3500" dirty="0" smtClean="0">
                <a:solidFill>
                  <a:srgbClr val="FFC000"/>
                </a:solidFill>
              </a:rPr>
              <a:t>, 3- المادة الاساس </a:t>
            </a:r>
            <a:r>
              <a:rPr lang="en-US" sz="3500" dirty="0" smtClean="0">
                <a:solidFill>
                  <a:srgbClr val="FFC000"/>
                </a:solidFill>
              </a:rPr>
              <a:t>Ground substance</a:t>
            </a:r>
            <a:endParaRPr lang="en-US" sz="3500" dirty="0">
              <a:solidFill>
                <a:srgbClr val="FFC000"/>
              </a:solidFill>
            </a:endParaRP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انواع الخلايا</a:t>
            </a:r>
            <a:endParaRPr lang="en-US" dirty="0"/>
          </a:p>
        </p:txBody>
      </p:sp>
      <p:graphicFrame>
        <p:nvGraphicFramePr>
          <p:cNvPr id="4" name="Content Placeholder 3"/>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rtl="1"/>
            <a:r>
              <a:rPr lang="ar-IQ" sz="2800" b="1" u="sng" dirty="0" smtClean="0">
                <a:solidFill>
                  <a:srgbClr val="FFC000"/>
                </a:solidFill>
              </a:rPr>
              <a:t>الخلايا </a:t>
            </a:r>
            <a:r>
              <a:rPr lang="en-US" sz="2800" b="1" u="sng" dirty="0" smtClean="0">
                <a:solidFill>
                  <a:srgbClr val="FFC000"/>
                </a:solidFill>
              </a:rPr>
              <a:t>Cells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lgn="just" rtl="1">
              <a:buNone/>
            </a:pPr>
            <a:r>
              <a:rPr lang="ar-IQ" dirty="0" smtClean="0"/>
              <a:t>1-</a:t>
            </a:r>
            <a:r>
              <a:rPr lang="ar-IQ" b="1" dirty="0" smtClean="0"/>
              <a:t>الارومة الليفية </a:t>
            </a:r>
            <a:r>
              <a:rPr lang="en-US" b="1" dirty="0" smtClean="0"/>
              <a:t>Fibroblast</a:t>
            </a:r>
            <a:endParaRPr lang="en-US" dirty="0" smtClean="0"/>
          </a:p>
          <a:p>
            <a:pPr algn="just" rtl="1"/>
            <a:r>
              <a:rPr lang="ar-IQ" dirty="0" smtClean="0"/>
              <a:t>وهي اكثر الخلايا شيوعا في النسيج الضام الهللي </a:t>
            </a:r>
            <a:r>
              <a:rPr lang="en-US" dirty="0" err="1" smtClean="0"/>
              <a:t>Areolar</a:t>
            </a:r>
            <a:r>
              <a:rPr lang="en-US" dirty="0" smtClean="0"/>
              <a:t> connective tissue </a:t>
            </a:r>
            <a:r>
              <a:rPr lang="ar-IQ" dirty="0" smtClean="0"/>
              <a:t> وتمتاز الخلية بكبر حجمها وتسطحها وبروزاتها البروتوبلازمية النحيفة . وتظهر مغزلية الشكل في المنظر الجانبي والنواة بيضوية الشكل تحتوي على مادة كروماتينية دقيقة وتحتوي على نوية او نويتين . ان هذه الخلية مسؤولة عن تكوين الالياف ولها دور في تكوين معظم المادة الاساس وتدعى الارومة الليفية الناضجة والكبيرة العمر وغير الفعالة بالخلية الليفية </a:t>
            </a:r>
            <a:r>
              <a:rPr lang="en-US" dirty="0" err="1" smtClean="0"/>
              <a:t>Fibrocyte</a:t>
            </a:r>
            <a:r>
              <a:rPr lang="ar-IQ" dirty="0" smtClean="0"/>
              <a:t>.</a:t>
            </a:r>
            <a:endParaRPr lang="en-US" dirty="0" smtClean="0"/>
          </a:p>
          <a:p>
            <a:pPr algn="just" rtl="1"/>
            <a:r>
              <a:rPr lang="ar-IQ" dirty="0" smtClean="0"/>
              <a:t>2</a:t>
            </a:r>
            <a:r>
              <a:rPr lang="ar-IQ" b="1" dirty="0" smtClean="0"/>
              <a:t>- خلية النسيج المتوسط غير المتمايزة </a:t>
            </a:r>
            <a:r>
              <a:rPr lang="en-US" b="1" dirty="0" smtClean="0"/>
              <a:t>Undifferentiated </a:t>
            </a:r>
            <a:r>
              <a:rPr lang="en-US" b="1" dirty="0" err="1" smtClean="0"/>
              <a:t>mesenchymal</a:t>
            </a:r>
            <a:r>
              <a:rPr lang="en-US" b="1" dirty="0" smtClean="0"/>
              <a:t> cells</a:t>
            </a:r>
            <a:endParaRPr lang="en-US" dirty="0" smtClean="0"/>
          </a:p>
          <a:p>
            <a:pPr algn="just" rtl="1"/>
            <a:r>
              <a:rPr lang="ar-IQ" dirty="0" smtClean="0"/>
              <a:t>تدخل هذه الخلية في تركيب النسج الجنينية الضامة ومنها النسيج المتوسط </a:t>
            </a:r>
            <a:r>
              <a:rPr lang="en-US" dirty="0" err="1" smtClean="0"/>
              <a:t>Mesenchyme</a:t>
            </a:r>
            <a:r>
              <a:rPr lang="ar-IQ" dirty="0" smtClean="0"/>
              <a:t> ويعتقد ان بعض الخلايا الجنينية لهذا النسيج تبقى في البالغ . وتشبه الارومة الليفية خلية النسيج المتوسط عدا كون الاولى اكبر حجما .</a:t>
            </a:r>
            <a:endParaRPr lang="en-US" dirty="0" smtClean="0"/>
          </a:p>
          <a:p>
            <a:pPr algn="just" rtl="1">
              <a:buNone/>
            </a:pPr>
            <a:endParaRPr lang="en-US"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rtl="1">
              <a:buNone/>
            </a:pPr>
            <a:r>
              <a:rPr lang="ar-IQ" dirty="0" smtClean="0"/>
              <a:t>-</a:t>
            </a:r>
            <a:r>
              <a:rPr lang="ar-IQ" b="1" dirty="0" smtClean="0"/>
              <a:t>البلعم الكبري </a:t>
            </a:r>
            <a:r>
              <a:rPr lang="en-US" b="1" dirty="0" smtClean="0"/>
              <a:t>Macrophage</a:t>
            </a:r>
            <a:endParaRPr lang="en-US" dirty="0" smtClean="0"/>
          </a:p>
          <a:p>
            <a:pPr algn="just" rtl="1">
              <a:buNone/>
            </a:pPr>
            <a:r>
              <a:rPr lang="ar-IQ" dirty="0" smtClean="0"/>
              <a:t>شكل الخلية غيرمنتظم وذوبروزات قصيرة غير حادة . عند تحفيزها تظهر حركة اميبية زتتضح بروزاتها الكثيرة الممتدة في اتجاهات مختلفة . النواة بيضوية وهي ادكن صبغة من نواة الارومة الليفية . النويات غير واضحة كذلك يتلون السايتوبلازم بصورة افضل من ما هوعليه في الارومة الليفية وقد يحتوي على الفجوات ولهذه الخلية القابلية على التهام الدقائق الغريبة ولهذا يصبح السايتوبلازم حاويا على الدقائق الملتهمة . تسهم البلاعم الكبرية في التفاعلات المناعية في الجسم وكذلك تكون جزءا من الجهاز البطاني الشبكي </a:t>
            </a:r>
            <a:r>
              <a:rPr lang="en-US" dirty="0" err="1" smtClean="0"/>
              <a:t>Reticulo</a:t>
            </a:r>
            <a:r>
              <a:rPr lang="en-US" dirty="0" smtClean="0"/>
              <a:t>-endothelial system  </a:t>
            </a:r>
            <a:r>
              <a:rPr lang="ar-IQ" dirty="0" smtClean="0"/>
              <a:t>الذي تتصف خلاياه بقابليتها البلعمية .</a:t>
            </a:r>
            <a:endParaRPr lang="en-US" dirty="0" smtClean="0"/>
          </a:p>
          <a:p>
            <a:pPr algn="just" rtl="1">
              <a:buNone/>
            </a:pPr>
            <a:r>
              <a:rPr lang="ar-IQ" dirty="0" smtClean="0"/>
              <a:t>4-</a:t>
            </a:r>
            <a:r>
              <a:rPr lang="ar-IQ" b="1" dirty="0" smtClean="0"/>
              <a:t>الخلية البدينة </a:t>
            </a:r>
            <a:r>
              <a:rPr lang="en-US" b="1" dirty="0" smtClean="0"/>
              <a:t>Mast cells</a:t>
            </a:r>
            <a:r>
              <a:rPr lang="en-US" dirty="0" smtClean="0"/>
              <a:t> </a:t>
            </a:r>
          </a:p>
          <a:p>
            <a:pPr algn="just" rtl="1">
              <a:buNone/>
            </a:pPr>
            <a:r>
              <a:rPr lang="ar-IQ" dirty="0" smtClean="0"/>
              <a:t>خلية واسعة الانتشار في النسيج الضام كبيرة الحجم تقريبا بيضوية الشكل تكون حدودها الخارجية غير منتظمة ويحتوي سايتوبلازمها حبيبات كبيرة تتلون بالملونات القاعدية ونواة الخلية صغيرة كروية غير واضحة وتعمل هذه الخلية على :- </a:t>
            </a:r>
            <a:endParaRPr lang="en-US" dirty="0" smtClean="0"/>
          </a:p>
          <a:p>
            <a:pPr algn="just" rtl="1">
              <a:buNone/>
            </a:pPr>
            <a:r>
              <a:rPr lang="ar-IQ" dirty="0" smtClean="0"/>
              <a:t>1-تكوين مادة مانعة للتخثرمماثلة للكبدين  </a:t>
            </a:r>
            <a:r>
              <a:rPr lang="en-US" dirty="0" smtClean="0"/>
              <a:t>Heparin</a:t>
            </a:r>
          </a:p>
          <a:p>
            <a:pPr algn="just" rtl="1">
              <a:buNone/>
            </a:pPr>
            <a:r>
              <a:rPr lang="ar-IQ" dirty="0" smtClean="0"/>
              <a:t>2-تكوين مادة الهستامين </a:t>
            </a:r>
            <a:r>
              <a:rPr lang="en-US" dirty="0" smtClean="0"/>
              <a:t>Histamine</a:t>
            </a:r>
            <a:r>
              <a:rPr lang="ar-IQ" dirty="0" smtClean="0"/>
              <a:t> الموسعة للاوعية الدموية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143000"/>
            <a:ext cx="7772400" cy="5715000"/>
          </a:xfrm>
        </p:spPr>
        <p:txBody>
          <a:bodyPr>
            <a:normAutofit fontScale="77500" lnSpcReduction="20000"/>
          </a:bodyPr>
          <a:lstStyle/>
          <a:p>
            <a:pPr algn="just" rtl="1">
              <a:buNone/>
            </a:pPr>
            <a:r>
              <a:rPr lang="ar-IQ" b="1" dirty="0" smtClean="0"/>
              <a:t>5-الخلية البلازمية </a:t>
            </a:r>
            <a:r>
              <a:rPr lang="en-US" b="1" dirty="0" smtClean="0"/>
              <a:t>Plasma cell</a:t>
            </a:r>
            <a:endParaRPr lang="en-US" dirty="0" smtClean="0"/>
          </a:p>
          <a:p>
            <a:pPr algn="just" rtl="1">
              <a:buNone/>
            </a:pPr>
            <a:r>
              <a:rPr lang="ar-IQ" dirty="0" smtClean="0"/>
              <a:t>انتشارها غير واسع في النسج الضامة بصورة عامة ولكنها توجد غالبا في الاغشية المصلية </a:t>
            </a:r>
            <a:r>
              <a:rPr lang="en-US" dirty="0" smtClean="0"/>
              <a:t>Serous membranes </a:t>
            </a:r>
            <a:r>
              <a:rPr lang="ar-IQ" dirty="0" smtClean="0"/>
              <a:t>والنسيج اللمفي وتكثر في مواقع الالتهابات المزمنة . الخلية صغيرة الحجم كروية اوبيضوية  الشكل واضحة الحدود . والنواة كروية او بيضوية غير مركزية الموقع والمادة الكروماتينية في داخل النواة مرتبة شعاعيا بشكل كتل قرب الغلاف النووي مكونة شكلا مشابها لارقام الساعة وتظهر عادة منطقة غير متلونة قرب النواة هي منطقة جهاز كولجي والجسيم المركزي .</a:t>
            </a:r>
            <a:endParaRPr lang="en-US" dirty="0" smtClean="0"/>
          </a:p>
          <a:p>
            <a:pPr algn="just" rtl="1">
              <a:buNone/>
            </a:pPr>
            <a:r>
              <a:rPr lang="ar-IQ" b="1" dirty="0" smtClean="0"/>
              <a:t>6-الخلية الشحمية او الدهنية </a:t>
            </a:r>
            <a:r>
              <a:rPr lang="en-US" b="1" dirty="0" smtClean="0"/>
              <a:t>Adipose cell or Fat cel</a:t>
            </a:r>
            <a:r>
              <a:rPr lang="en-US" dirty="0" smtClean="0"/>
              <a:t>l </a:t>
            </a:r>
          </a:p>
          <a:p>
            <a:pPr algn="just" rtl="1">
              <a:buNone/>
            </a:pPr>
            <a:r>
              <a:rPr lang="ar-IQ" dirty="0" smtClean="0"/>
              <a:t>وتوجد بشكل مفرد او مجاميع صغيرة قرب النسيج الضام الهللي بالقرب من الاوعية الدموية الصغيرة واذا ما تجمعت الخلية الشحمية او الدهنية بشكل مجاميع كبيرة تكون النسيج الشحمي </a:t>
            </a:r>
            <a:r>
              <a:rPr lang="en-US" dirty="0" smtClean="0"/>
              <a:t>Adipose tissue</a:t>
            </a:r>
            <a:r>
              <a:rPr lang="ar-IQ" dirty="0" smtClean="0"/>
              <a:t>. والخلية الدهنية البالغة كروية الشكل تحتوي قطيرة واحدة كبيرة من الدهن يحيط  بها طبقة نحيفة من السايتوبلازم . ولان الخلية الدهنية البالغة غير قادرة على الانقسام الخيطي الاعتيادي لهذا يمكن ان تتكون الخلايا الدهنية الجديدة في اي وقت صمن النسيج الضام ومن خلايا غير متخصصة تدعى بخلايا النسيج المتوسط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TotalTime>
  <Words>1522</Words>
  <Application>Microsoft Office PowerPoint</Application>
  <PresentationFormat>On-screen Show (4:3)</PresentationFormat>
  <Paragraphs>82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Metro</vt:lpstr>
      <vt:lpstr>Slide 1</vt:lpstr>
      <vt:lpstr>Slide 2</vt:lpstr>
      <vt:lpstr>Slide 3</vt:lpstr>
      <vt:lpstr>Connective tissue النسج الضامة</vt:lpstr>
      <vt:lpstr>انواع الخلايا</vt:lpstr>
      <vt:lpstr>Slide 6</vt:lpstr>
      <vt:lpstr>الخلايا Cells  </vt:lpstr>
      <vt:lpstr>Slide 8</vt:lpstr>
      <vt:lpstr>Slide 9</vt:lpstr>
      <vt:lpstr>Slide 10</vt:lpstr>
      <vt:lpstr>Slide 11</vt:lpstr>
      <vt:lpstr>- الالياف Fibers</vt:lpstr>
      <vt:lpstr>Slide 13</vt:lpstr>
      <vt:lpstr>انواع النسج الضامة </vt:lpstr>
      <vt:lpstr>Areolar connective tissue</vt:lpstr>
      <vt:lpstr>Slide 16</vt:lpstr>
      <vt:lpstr>Slide 17</vt:lpstr>
      <vt:lpstr>النسيج الضام الشحمي</vt:lpstr>
      <vt:lpstr>Slide 19</vt:lpstr>
      <vt:lpstr>Slide 20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ssc</dc:creator>
  <cp:lastModifiedBy>ssc</cp:lastModifiedBy>
  <cp:revision>18</cp:revision>
  <dcterms:created xsi:type="dcterms:W3CDTF">2014-10-28T20:14:23Z</dcterms:created>
  <dcterms:modified xsi:type="dcterms:W3CDTF">2015-11-12T05:49:18Z</dcterms:modified>
</cp:coreProperties>
</file>